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4239" r:id="rId6"/>
  </p:sldMasterIdLst>
  <p:notesMasterIdLst>
    <p:notesMasterId r:id="rId25"/>
  </p:notesMasterIdLst>
  <p:handoutMasterIdLst>
    <p:handoutMasterId r:id="rId26"/>
  </p:handoutMasterIdLst>
  <p:sldIdLst>
    <p:sldId id="259" r:id="rId7"/>
    <p:sldId id="291" r:id="rId8"/>
    <p:sldId id="261" r:id="rId9"/>
    <p:sldId id="281" r:id="rId10"/>
    <p:sldId id="266" r:id="rId11"/>
    <p:sldId id="262" r:id="rId12"/>
    <p:sldId id="276" r:id="rId13"/>
    <p:sldId id="264" r:id="rId14"/>
    <p:sldId id="265" r:id="rId15"/>
    <p:sldId id="271" r:id="rId16"/>
    <p:sldId id="272" r:id="rId17"/>
    <p:sldId id="273" r:id="rId18"/>
    <p:sldId id="274" r:id="rId19"/>
    <p:sldId id="267" r:id="rId20"/>
    <p:sldId id="269" r:id="rId21"/>
    <p:sldId id="277" r:id="rId22"/>
    <p:sldId id="270" r:id="rId23"/>
    <p:sldId id="278" r:id="rId24"/>
  </p:sldIdLst>
  <p:sldSz cx="12192000" cy="6858000"/>
  <p:notesSz cx="6724650" cy="9774238"/>
  <p:embeddedFontLst>
    <p:embeddedFont>
      <p:font typeface="Apis For Office" panose="020B0504010101010104" charset="0"/>
      <p:regular r:id="rId27"/>
      <p:bold r:id="rId28"/>
      <p:italic r:id="rId29"/>
      <p:boldItalic r:id="rId30"/>
    </p:embeddedFont>
    <p:embeddedFont>
      <p:font typeface="Apis For Office Light" panose="020B0404010101010104" charset="0"/>
      <p:regular r:id="rId31"/>
      <p:bold r:id="rId32"/>
      <p:italic r:id="rId33"/>
      <p:boldItalic r:id="rId34"/>
    </p:embeddedFont>
    <p:embeddedFont>
      <p:font typeface="Segoe UI Light" panose="020B0502040204020203" pitchFamily="34" charset="0"/>
      <p:regular r:id="rId35"/>
      <p:italic r:id="rId36"/>
    </p:embeddedFont>
    <p:embeddedFont>
      <p:font typeface="Segoe UI Semibold" panose="020B0702040204020203" pitchFamily="34" charset="0"/>
      <p:bold r:id="rId37"/>
      <p:boldItalic r:id="rId38"/>
    </p:embeddedFont>
    <p:embeddedFont>
      <p:font typeface="Tahoma" panose="020B0604030504040204" pitchFamily="3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17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Q (Charline Couniot Coquerel)" initials="C(CC" lastIdx="7" clrIdx="0">
    <p:extLst>
      <p:ext uri="{19B8F6BF-5375-455C-9EA6-DF929625EA0E}">
        <p15:presenceInfo xmlns:p15="http://schemas.microsoft.com/office/powerpoint/2012/main" userId="S::CCQ@novonordisk.com::88d1eb1e-8f20-4f90-8311-80735999ea94" providerId="AD"/>
      </p:ext>
    </p:extLst>
  </p:cmAuthor>
  <p:cmAuthor id="2" name="Hibble, Rebecca" initials="HR" lastIdx="4" clrIdx="1">
    <p:extLst>
      <p:ext uri="{19B8F6BF-5375-455C-9EA6-DF929625EA0E}">
        <p15:presenceInfo xmlns:p15="http://schemas.microsoft.com/office/powerpoint/2012/main" userId="S::Rebecca.hibble@gcihealth.com::bb4fdffc-6081-42bb-9562-02b6b586fd9d" providerId="AD"/>
      </p:ext>
    </p:extLst>
  </p:cmAuthor>
  <p:cmAuthor id="3" name="Hodges, Jordan" initials="HJ" lastIdx="14" clrIdx="2">
    <p:extLst>
      <p:ext uri="{19B8F6BF-5375-455C-9EA6-DF929625EA0E}">
        <p15:presenceInfo xmlns:p15="http://schemas.microsoft.com/office/powerpoint/2012/main" userId="S::Jordan.Hodges@gcihealth.com::35348312-4c7d-489c-a064-32e306089317" providerId="AD"/>
      </p:ext>
    </p:extLst>
  </p:cmAuthor>
  <p:cmAuthor id="4" name="Kajurek, Kasia" initials="KK" lastIdx="11" clrIdx="3">
    <p:extLst>
      <p:ext uri="{19B8F6BF-5375-455C-9EA6-DF929625EA0E}">
        <p15:presenceInfo xmlns:p15="http://schemas.microsoft.com/office/powerpoint/2012/main" userId="S-1-5-21-464591505-2651543457-1357373013-3816280" providerId="AD"/>
      </p:ext>
    </p:extLst>
  </p:cmAuthor>
  <p:cmAuthor id="5" name="Zeinab Barry" initials="ZB" lastIdx="5" clrIdx="4">
    <p:extLst>
      <p:ext uri="{19B8F6BF-5375-455C-9EA6-DF929625EA0E}">
        <p15:presenceInfo xmlns:p15="http://schemas.microsoft.com/office/powerpoint/2012/main" userId="S::Zeinab.Barry@gcihealth.com::3afd92d2-ce5a-489c-bd6e-7e53d30830bc" providerId="AD"/>
      </p:ext>
    </p:extLst>
  </p:cmAuthor>
  <p:cmAuthor id="6" name="Tamara Ghanem" initials="TG" lastIdx="53" clrIdx="5">
    <p:extLst>
      <p:ext uri="{19B8F6BF-5375-455C-9EA6-DF929625EA0E}">
        <p15:presenceInfo xmlns:p15="http://schemas.microsoft.com/office/powerpoint/2012/main" userId="S::Tamara.Ghanem@gcihealth.com::14d10900-a04e-4833-92ef-c430f3e72579" providerId="AD"/>
      </p:ext>
    </p:extLst>
  </p:cmAuthor>
  <p:cmAuthor id="7" name="BD" initials="BD" lastIdx="11" clrIdx="6">
    <p:extLst>
      <p:ext uri="{19B8F6BF-5375-455C-9EA6-DF929625EA0E}">
        <p15:presenceInfo xmlns:p15="http://schemas.microsoft.com/office/powerpoint/2012/main" userId="BD" providerId="None"/>
      </p:ext>
    </p:extLst>
  </p:cmAuthor>
  <p:cmAuthor id="8" name="Bianca Daneshfar-nia" initials="BDn" lastIdx="14" clrIdx="7">
    <p:extLst>
      <p:ext uri="{19B8F6BF-5375-455C-9EA6-DF929625EA0E}">
        <p15:presenceInfo xmlns:p15="http://schemas.microsoft.com/office/powerpoint/2012/main" userId="Bianca Daneshfar-nia" providerId="None"/>
      </p:ext>
    </p:extLst>
  </p:cmAuthor>
  <p:cmAuthor id="9" name="Heather Grant" initials="HG" lastIdx="13" clrIdx="8">
    <p:extLst>
      <p:ext uri="{19B8F6BF-5375-455C-9EA6-DF929625EA0E}">
        <p15:presenceInfo xmlns:p15="http://schemas.microsoft.com/office/powerpoint/2012/main" userId="S::Heather.Grant@gcihealth.com::49f0b193-6b8b-4b23-a9da-a9a382f78343" providerId="AD"/>
      </p:ext>
    </p:extLst>
  </p:cmAuthor>
  <p:cmAuthor id="10" name="Kasia Kajurek" initials="KK" lastIdx="1" clrIdx="9">
    <p:extLst>
      <p:ext uri="{19B8F6BF-5375-455C-9EA6-DF929625EA0E}">
        <p15:presenceInfo xmlns:p15="http://schemas.microsoft.com/office/powerpoint/2012/main" userId="S::kasia.kajurek@gcihealth.com::babe97f5-e922-430a-9a4d-1d63c58490e4" providerId="AD"/>
      </p:ext>
    </p:extLst>
  </p:cmAuthor>
  <p:cmAuthor id="11" name="AKYT (Ali Kemal Taspinar)" initials="A(KT" lastIdx="19" clrIdx="10">
    <p:extLst>
      <p:ext uri="{19B8F6BF-5375-455C-9EA6-DF929625EA0E}">
        <p15:presenceInfo xmlns:p15="http://schemas.microsoft.com/office/powerpoint/2012/main" userId="S::akyt@novonordisk.com::7ac553db-7342-448d-bb77-709069ab2eb9" providerId="AD"/>
      </p:ext>
    </p:extLst>
  </p:cmAuthor>
  <p:cmAuthor id="12" name="James Hallam" initials="JH" lastIdx="12" clrIdx="11">
    <p:extLst>
      <p:ext uri="{19B8F6BF-5375-455C-9EA6-DF929625EA0E}">
        <p15:presenceInfo xmlns:p15="http://schemas.microsoft.com/office/powerpoint/2012/main" userId="S::jhallam@brunswickgroup.com::3d6ace74-3975-4292-82ad-4bc5f5a968d9" providerId="AD"/>
      </p:ext>
    </p:extLst>
  </p:cmAuthor>
  <p:cmAuthor id="13" name="Quintilla Wikeley" initials="QW" lastIdx="27" clrIdx="12">
    <p:extLst>
      <p:ext uri="{19B8F6BF-5375-455C-9EA6-DF929625EA0E}">
        <p15:presenceInfo xmlns:p15="http://schemas.microsoft.com/office/powerpoint/2012/main" userId="S::qwikeley@brunswickgroup.com::c84d4bee-b17f-41fb-8dd6-d9cbf2b01862" providerId="AD"/>
      </p:ext>
    </p:extLst>
  </p:cmAuthor>
  <p:cmAuthor id="14" name="Katharine Peacock" initials="KP" lastIdx="21" clrIdx="13">
    <p:extLst>
      <p:ext uri="{19B8F6BF-5375-455C-9EA6-DF929625EA0E}">
        <p15:presenceInfo xmlns:p15="http://schemas.microsoft.com/office/powerpoint/2012/main" userId="S::kpeacock@brunswickgroup.com::b92a8ebc-3436-4b03-809e-0a9b0a15704c" providerId="AD"/>
      </p:ext>
    </p:extLst>
  </p:cmAuthor>
  <p:cmAuthor id="15" name="Laura Akroyd" initials="LA" lastIdx="4" clrIdx="14">
    <p:extLst>
      <p:ext uri="{19B8F6BF-5375-455C-9EA6-DF929625EA0E}">
        <p15:presenceInfo xmlns:p15="http://schemas.microsoft.com/office/powerpoint/2012/main" userId="S::lakroyd@brunswickgroup.com::27726b95-c69c-4cdf-8ec0-0ae0df5f6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D2"/>
    <a:srgbClr val="001965"/>
    <a:srgbClr val="D4E9E9"/>
    <a:srgbClr val="D8EAE9"/>
    <a:srgbClr val="A39486"/>
    <a:srgbClr val="EAAB00"/>
    <a:srgbClr val="E6553F"/>
    <a:srgbClr val="EED3DC"/>
    <a:srgbClr val="D5D7DD"/>
    <a:srgbClr val="B2B9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1" autoAdjust="0"/>
  </p:normalViewPr>
  <p:slideViewPr>
    <p:cSldViewPr snapToGrid="0">
      <p:cViewPr varScale="1">
        <p:scale>
          <a:sx n="87" d="100"/>
          <a:sy n="87" d="100"/>
        </p:scale>
        <p:origin x="1512" y="96"/>
      </p:cViewPr>
      <p:guideLst>
        <p:guide pos="3840"/>
        <p:guide orient="horz" pos="175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4.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21218795888399E-2"/>
          <c:y val="4.8446320308854832E-2"/>
          <c:w val="0.97434985315712186"/>
          <c:h val="0.65360237253456033"/>
        </c:manualLayout>
      </c:layout>
      <c:barChart>
        <c:barDir val="col"/>
        <c:grouping val="clustered"/>
        <c:varyColors val="0"/>
        <c:ser>
          <c:idx val="0"/>
          <c:order val="0"/>
          <c:tx>
            <c:strRef>
              <c:f>Sheet1!$B$1</c:f>
              <c:strCache>
                <c:ptCount val="1"/>
                <c:pt idx="0">
                  <c:v>All menstruating women - total sample</c:v>
                </c:pt>
              </c:strCache>
            </c:strRef>
          </c:tx>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D223-4ECA-9001-FDD35BDCC7B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3-D223-4ECA-9001-FDD35BDCC7B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(Always/often) suffer from tiredness or exhaustion during my periods</c:v>
                </c:pt>
                <c:pt idx="1">
                  <c:v>(Always/often) soak through one or more sanitary products every 2 hours or more </c:v>
                </c:pt>
                <c:pt idx="2">
                  <c:v>(Always/often) use two types of sanitary protection at the same time</c:v>
                </c:pt>
                <c:pt idx="3">
                  <c:v>(Always/often) stain bedsheets/clothes
</c:v>
                </c:pt>
                <c:pt idx="4">
                  <c:v>Very heavy periods (with a sensation of gushing and/or with large clots)
</c:v>
                </c:pt>
                <c:pt idx="5">
                  <c:v>Periods lasting 8 or more days
</c:v>
                </c:pt>
                <c:pt idx="7">
                  <c:v>On the heaviest days of my period, my social activities are (always/often) disrupted 
</c:v>
                </c:pt>
                <c:pt idx="8">
                  <c:v>On the heaviest days of my period, my daily activities are (always/often) disrupted 
</c:v>
                </c:pt>
              </c:strCache>
            </c:strRef>
          </c:cat>
          <c:val>
            <c:numRef>
              <c:f>Sheet1!$B$2:$B$10</c:f>
              <c:numCache>
                <c:formatCode>0%</c:formatCode>
                <c:ptCount val="9"/>
                <c:pt idx="0">
                  <c:v>0.5</c:v>
                </c:pt>
                <c:pt idx="1">
                  <c:v>0.33</c:v>
                </c:pt>
                <c:pt idx="2">
                  <c:v>0.25</c:v>
                </c:pt>
                <c:pt idx="3">
                  <c:v>0.2</c:v>
                </c:pt>
                <c:pt idx="4">
                  <c:v>0.12</c:v>
                </c:pt>
                <c:pt idx="5">
                  <c:v>0.04</c:v>
                </c:pt>
                <c:pt idx="7">
                  <c:v>0.35</c:v>
                </c:pt>
                <c:pt idx="8">
                  <c:v>0.34</c:v>
                </c:pt>
              </c:numCache>
            </c:numRef>
          </c:val>
          <c:extLst>
            <c:ext xmlns:c16="http://schemas.microsoft.com/office/drawing/2014/chart" uri="{C3380CC4-5D6E-409C-BE32-E72D297353CC}">
              <c16:uniqueId val="{00000004-D223-4ECA-9001-FDD35BDCC7B3}"/>
            </c:ext>
          </c:extLst>
        </c:ser>
        <c:dLbls>
          <c:showLegendKey val="0"/>
          <c:showVal val="0"/>
          <c:showCatName val="0"/>
          <c:showSerName val="0"/>
          <c:showPercent val="0"/>
          <c:showBubbleSize val="0"/>
        </c:dLbls>
        <c:gapWidth val="219"/>
        <c:overlap val="-27"/>
        <c:axId val="1155395848"/>
        <c:axId val="1155392240"/>
      </c:barChart>
      <c:catAx>
        <c:axId val="1155395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55392240"/>
        <c:crosses val="autoZero"/>
        <c:auto val="1"/>
        <c:lblAlgn val="ctr"/>
        <c:lblOffset val="100"/>
        <c:noMultiLvlLbl val="0"/>
      </c:catAx>
      <c:valAx>
        <c:axId val="1155392240"/>
        <c:scaling>
          <c:orientation val="minMax"/>
        </c:scaling>
        <c:delete val="1"/>
        <c:axPos val="l"/>
        <c:numFmt formatCode="0%" sourceLinked="1"/>
        <c:majorTickMark val="none"/>
        <c:minorTickMark val="none"/>
        <c:tickLblPos val="nextTo"/>
        <c:crossAx val="1155395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37087359027773"/>
          <c:w val="0.99857551098319652"/>
          <c:h val="0.64938671981897711"/>
        </c:manualLayout>
      </c:layout>
      <c:barChart>
        <c:barDir val="col"/>
        <c:grouping val="percentStacked"/>
        <c:varyColors val="0"/>
        <c:ser>
          <c:idx val="0"/>
          <c:order val="0"/>
          <c:tx>
            <c:strRef>
              <c:f>Sheet1!$B$1</c:f>
              <c:strCache>
                <c:ptCount val="1"/>
                <c:pt idx="0">
                  <c:v>Very confident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Diabetes</c:v>
                </c:pt>
                <c:pt idx="1">
                  <c:v>Iron deficiency anaemia</c:v>
                </c:pt>
                <c:pt idx="2">
                  <c:v>Asthma</c:v>
                </c:pt>
                <c:pt idx="3">
                  <c:v>Anxiety</c:v>
                </c:pt>
                <c:pt idx="4">
                  <c:v>Heavy menstrual 
bleeding</c:v>
                </c:pt>
                <c:pt idx="5">
                  <c:v>Bleeding disorders</c:v>
                </c:pt>
                <c:pt idx="6">
                  <c:v>Endometritis</c:v>
                </c:pt>
              </c:strCache>
            </c:strRef>
          </c:cat>
          <c:val>
            <c:numRef>
              <c:f>Sheet1!$B$2:$B$8</c:f>
              <c:numCache>
                <c:formatCode>0%</c:formatCode>
                <c:ptCount val="7"/>
                <c:pt idx="0">
                  <c:v>0.68</c:v>
                </c:pt>
                <c:pt idx="1">
                  <c:v>0.65</c:v>
                </c:pt>
                <c:pt idx="2">
                  <c:v>0.62</c:v>
                </c:pt>
                <c:pt idx="3">
                  <c:v>0.45</c:v>
                </c:pt>
                <c:pt idx="4">
                  <c:v>0.27</c:v>
                </c:pt>
                <c:pt idx="5">
                  <c:v>0.22</c:v>
                </c:pt>
                <c:pt idx="6">
                  <c:v>0.16</c:v>
                </c:pt>
              </c:numCache>
            </c:numRef>
          </c:val>
          <c:extLst>
            <c:ext xmlns:c16="http://schemas.microsoft.com/office/drawing/2014/chart" uri="{C3380CC4-5D6E-409C-BE32-E72D297353CC}">
              <c16:uniqueId val="{00000000-1984-429C-ADCB-14F03C9BD546}"/>
            </c:ext>
          </c:extLst>
        </c:ser>
        <c:ser>
          <c:idx val="1"/>
          <c:order val="1"/>
          <c:tx>
            <c:strRef>
              <c:f>Sheet1!$C$1</c:f>
              <c:strCache>
                <c:ptCount val="1"/>
                <c:pt idx="0">
                  <c:v>Quite confident</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Diabetes</c:v>
                </c:pt>
                <c:pt idx="1">
                  <c:v>Iron deficiency anaemia</c:v>
                </c:pt>
                <c:pt idx="2">
                  <c:v>Asthma</c:v>
                </c:pt>
                <c:pt idx="3">
                  <c:v>Anxiety</c:v>
                </c:pt>
                <c:pt idx="4">
                  <c:v>Heavy menstrual 
bleeding</c:v>
                </c:pt>
                <c:pt idx="5">
                  <c:v>Bleeding disorders</c:v>
                </c:pt>
                <c:pt idx="6">
                  <c:v>Endometritis</c:v>
                </c:pt>
              </c:strCache>
            </c:strRef>
          </c:cat>
          <c:val>
            <c:numRef>
              <c:f>Sheet1!$C$2:$C$8</c:f>
              <c:numCache>
                <c:formatCode>0%</c:formatCode>
                <c:ptCount val="7"/>
                <c:pt idx="0">
                  <c:v>0.3</c:v>
                </c:pt>
                <c:pt idx="1">
                  <c:v>0.33</c:v>
                </c:pt>
                <c:pt idx="2">
                  <c:v>0.34</c:v>
                </c:pt>
                <c:pt idx="3">
                  <c:v>0.46</c:v>
                </c:pt>
                <c:pt idx="4">
                  <c:v>0.48</c:v>
                </c:pt>
                <c:pt idx="5">
                  <c:v>0.48</c:v>
                </c:pt>
                <c:pt idx="6">
                  <c:v>0.4</c:v>
                </c:pt>
              </c:numCache>
            </c:numRef>
          </c:val>
          <c:extLst>
            <c:ext xmlns:c16="http://schemas.microsoft.com/office/drawing/2014/chart" uri="{C3380CC4-5D6E-409C-BE32-E72D297353CC}">
              <c16:uniqueId val="{00000001-1984-429C-ADCB-14F03C9BD546}"/>
            </c:ext>
          </c:extLst>
        </c:ser>
        <c:ser>
          <c:idx val="2"/>
          <c:order val="2"/>
          <c:tx>
            <c:strRef>
              <c:f>Sheet1!$D$1</c:f>
              <c:strCache>
                <c:ptCount val="1"/>
                <c:pt idx="0">
                  <c:v>Not very confident</c:v>
                </c:pt>
              </c:strCache>
            </c:strRef>
          </c:tx>
          <c:spPr>
            <a:solidFill>
              <a:schemeClr val="accent4">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1984-429C-ADCB-14F03C9BD546}"/>
                </c:ext>
              </c:extLst>
            </c:dLbl>
            <c:dLbl>
              <c:idx val="1"/>
              <c:delete val="1"/>
              <c:extLst>
                <c:ext xmlns:c15="http://schemas.microsoft.com/office/drawing/2012/chart" uri="{CE6537A1-D6FC-4f65-9D91-7224C49458BB}"/>
                <c:ext xmlns:c16="http://schemas.microsoft.com/office/drawing/2014/chart" uri="{C3380CC4-5D6E-409C-BE32-E72D297353CC}">
                  <c16:uniqueId val="{00000005-1984-429C-ADCB-14F03C9BD546}"/>
                </c:ext>
              </c:extLst>
            </c:dLbl>
            <c:dLbl>
              <c:idx val="2"/>
              <c:delete val="1"/>
              <c:extLst>
                <c:ext xmlns:c15="http://schemas.microsoft.com/office/drawing/2012/chart" uri="{CE6537A1-D6FC-4f65-9D91-7224C49458BB}"/>
                <c:ext xmlns:c16="http://schemas.microsoft.com/office/drawing/2014/chart" uri="{C3380CC4-5D6E-409C-BE32-E72D297353CC}">
                  <c16:uniqueId val="{00000008-1984-429C-ADCB-14F03C9BD54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Diabetes</c:v>
                </c:pt>
                <c:pt idx="1">
                  <c:v>Iron deficiency anaemia</c:v>
                </c:pt>
                <c:pt idx="2">
                  <c:v>Asthma</c:v>
                </c:pt>
                <c:pt idx="3">
                  <c:v>Anxiety</c:v>
                </c:pt>
                <c:pt idx="4">
                  <c:v>Heavy menstrual 
bleeding</c:v>
                </c:pt>
                <c:pt idx="5">
                  <c:v>Bleeding disorders</c:v>
                </c:pt>
                <c:pt idx="6">
                  <c:v>Endometritis</c:v>
                </c:pt>
              </c:strCache>
            </c:strRef>
          </c:cat>
          <c:val>
            <c:numRef>
              <c:f>Sheet1!$D$2:$D$8</c:f>
              <c:numCache>
                <c:formatCode>0%</c:formatCode>
                <c:ptCount val="7"/>
                <c:pt idx="0">
                  <c:v>0.02</c:v>
                </c:pt>
                <c:pt idx="1">
                  <c:v>0.02</c:v>
                </c:pt>
                <c:pt idx="2">
                  <c:v>0.03</c:v>
                </c:pt>
                <c:pt idx="3">
                  <c:v>7.0000000000000007E-2</c:v>
                </c:pt>
                <c:pt idx="4">
                  <c:v>0.22</c:v>
                </c:pt>
                <c:pt idx="5">
                  <c:v>0.27</c:v>
                </c:pt>
                <c:pt idx="6">
                  <c:v>0.35</c:v>
                </c:pt>
              </c:numCache>
            </c:numRef>
          </c:val>
          <c:extLst>
            <c:ext xmlns:c16="http://schemas.microsoft.com/office/drawing/2014/chart" uri="{C3380CC4-5D6E-409C-BE32-E72D297353CC}">
              <c16:uniqueId val="{00000002-1984-429C-ADCB-14F03C9BD546}"/>
            </c:ext>
          </c:extLst>
        </c:ser>
        <c:ser>
          <c:idx val="3"/>
          <c:order val="3"/>
          <c:tx>
            <c:strRef>
              <c:f>Sheet1!$E$1</c:f>
              <c:strCache>
                <c:ptCount val="1"/>
                <c:pt idx="0">
                  <c:v>Not at all confident</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1984-429C-ADCB-14F03C9BD546}"/>
                </c:ext>
              </c:extLst>
            </c:dLbl>
            <c:dLbl>
              <c:idx val="3"/>
              <c:delete val="1"/>
              <c:extLst>
                <c:ext xmlns:c15="http://schemas.microsoft.com/office/drawing/2012/chart" uri="{CE6537A1-D6FC-4f65-9D91-7224C49458BB}"/>
                <c:ext xmlns:c16="http://schemas.microsoft.com/office/drawing/2014/chart" uri="{C3380CC4-5D6E-409C-BE32-E72D297353CC}">
                  <c16:uniqueId val="{00000009-1984-429C-ADCB-14F03C9BD546}"/>
                </c:ext>
              </c:extLst>
            </c:dLbl>
            <c:dLbl>
              <c:idx val="4"/>
              <c:delete val="1"/>
              <c:extLst>
                <c:ext xmlns:c15="http://schemas.microsoft.com/office/drawing/2012/chart" uri="{CE6537A1-D6FC-4f65-9D91-7224C49458BB}"/>
                <c:ext xmlns:c16="http://schemas.microsoft.com/office/drawing/2014/chart" uri="{C3380CC4-5D6E-409C-BE32-E72D297353CC}">
                  <c16:uniqueId val="{0000000A-1984-429C-ADCB-14F03C9BD546}"/>
                </c:ext>
              </c:extLst>
            </c:dLbl>
            <c:dLbl>
              <c:idx val="5"/>
              <c:delete val="1"/>
              <c:extLst>
                <c:ext xmlns:c15="http://schemas.microsoft.com/office/drawing/2012/chart" uri="{CE6537A1-D6FC-4f65-9D91-7224C49458BB}"/>
                <c:ext xmlns:c16="http://schemas.microsoft.com/office/drawing/2014/chart" uri="{C3380CC4-5D6E-409C-BE32-E72D297353CC}">
                  <c16:uniqueId val="{0000000B-1984-429C-ADCB-14F03C9BD54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Diabetes</c:v>
                </c:pt>
                <c:pt idx="1">
                  <c:v>Iron deficiency anaemia</c:v>
                </c:pt>
                <c:pt idx="2">
                  <c:v>Asthma</c:v>
                </c:pt>
                <c:pt idx="3">
                  <c:v>Anxiety</c:v>
                </c:pt>
                <c:pt idx="4">
                  <c:v>Heavy menstrual 
bleeding</c:v>
                </c:pt>
                <c:pt idx="5">
                  <c:v>Bleeding disorders</c:v>
                </c:pt>
                <c:pt idx="6">
                  <c:v>Endometritis</c:v>
                </c:pt>
              </c:strCache>
            </c:strRef>
          </c:cat>
          <c:val>
            <c:numRef>
              <c:f>Sheet1!$E$2:$E$8</c:f>
              <c:numCache>
                <c:formatCode>General</c:formatCode>
                <c:ptCount val="7"/>
                <c:pt idx="2" formatCode="0%">
                  <c:v>0.01</c:v>
                </c:pt>
                <c:pt idx="3" formatCode="0%">
                  <c:v>0.02</c:v>
                </c:pt>
                <c:pt idx="4" formatCode="0%">
                  <c:v>0.03</c:v>
                </c:pt>
                <c:pt idx="5" formatCode="0%">
                  <c:v>0.03</c:v>
                </c:pt>
                <c:pt idx="6" formatCode="0%">
                  <c:v>0.1</c:v>
                </c:pt>
              </c:numCache>
            </c:numRef>
          </c:val>
          <c:extLst>
            <c:ext xmlns:c16="http://schemas.microsoft.com/office/drawing/2014/chart" uri="{C3380CC4-5D6E-409C-BE32-E72D297353CC}">
              <c16:uniqueId val="{00000004-1984-429C-ADCB-14F03C9BD546}"/>
            </c:ext>
          </c:extLst>
        </c:ser>
        <c:dLbls>
          <c:dLblPos val="ctr"/>
          <c:showLegendKey val="0"/>
          <c:showVal val="1"/>
          <c:showCatName val="0"/>
          <c:showSerName val="0"/>
          <c:showPercent val="0"/>
          <c:showBubbleSize val="0"/>
        </c:dLbls>
        <c:gapWidth val="150"/>
        <c:overlap val="100"/>
        <c:axId val="1153257528"/>
        <c:axId val="1153267040"/>
      </c:barChart>
      <c:catAx>
        <c:axId val="115325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267040"/>
        <c:crosses val="autoZero"/>
        <c:auto val="1"/>
        <c:lblAlgn val="ctr"/>
        <c:lblOffset val="100"/>
        <c:noMultiLvlLbl val="0"/>
      </c:catAx>
      <c:valAx>
        <c:axId val="1153267040"/>
        <c:scaling>
          <c:orientation val="minMax"/>
        </c:scaling>
        <c:delete val="1"/>
        <c:axPos val="l"/>
        <c:numFmt formatCode="0%" sourceLinked="1"/>
        <c:majorTickMark val="none"/>
        <c:minorTickMark val="none"/>
        <c:tickLblPos val="nextTo"/>
        <c:crossAx val="1153257528"/>
        <c:crosses val="autoZero"/>
        <c:crossBetween val="between"/>
      </c:valAx>
      <c:spPr>
        <a:noFill/>
        <a:ln>
          <a:noFill/>
        </a:ln>
        <a:effectLst/>
      </c:spPr>
    </c:plotArea>
    <c:legend>
      <c:legendPos val="b"/>
      <c:layout>
        <c:manualLayout>
          <c:xMode val="edge"/>
          <c:yMode val="edge"/>
          <c:x val="0.11446335614435281"/>
          <c:y val="3.8336177028066319E-2"/>
          <c:w val="0.69411536343612334"/>
          <c:h val="7.898144972003068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30668297457781E-3"/>
          <c:y val="7.4496955134800869E-2"/>
          <c:w val="0.92735853062142515"/>
          <c:h val="0.85280264240659986"/>
        </c:manualLayout>
      </c:layout>
      <c:barChart>
        <c:barDir val="col"/>
        <c:grouping val="clustered"/>
        <c:varyColors val="0"/>
        <c:ser>
          <c:idx val="0"/>
          <c:order val="0"/>
          <c:tx>
            <c:strRef>
              <c:f>Sheet1!$B$1</c:f>
              <c:strCache>
                <c:ptCount val="1"/>
                <c:pt idx="0">
                  <c:v>GPs (n=353)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Obstetric and gynecological history</c:v>
                </c:pt>
                <c:pt idx="1">
                  <c:v>Menstrual history</c:v>
                </c:pt>
                <c:pt idx="2">
                  <c:v>Pelvic examination (OBGYNs only)</c:v>
                </c:pt>
                <c:pt idx="3">
                  <c:v>Ultrasound (OBGYNs only)</c:v>
                </c:pt>
                <c:pt idx="4">
                  <c:v>Surgical history</c:v>
                </c:pt>
                <c:pt idx="5">
                  <c:v>Medical history of non-menstrual bleeding</c:v>
                </c:pt>
                <c:pt idx="6">
                  <c:v>Quality of life questions related to menstrual blood loss</c:v>
                </c:pt>
                <c:pt idx="7">
                  <c:v>Family history of menstrual bleeding</c:v>
                </c:pt>
                <c:pt idx="8">
                  <c:v>Coagulation screens</c:v>
                </c:pt>
                <c:pt idx="9">
                  <c:v>Blood glucose test</c:v>
                </c:pt>
                <c:pt idx="10">
                  <c:v>Menstrual bleeding score e.g. PBAC</c:v>
                </c:pt>
                <c:pt idx="11">
                  <c:v>Bleeding score e.g. ISTH-BAT</c:v>
                </c:pt>
              </c:strCache>
            </c:strRef>
          </c:cat>
          <c:val>
            <c:numRef>
              <c:f>Sheet1!$B$2:$B$13</c:f>
              <c:numCache>
                <c:formatCode>0%</c:formatCode>
                <c:ptCount val="12"/>
                <c:pt idx="0">
                  <c:v>0.52</c:v>
                </c:pt>
                <c:pt idx="1">
                  <c:v>0.54</c:v>
                </c:pt>
                <c:pt idx="4">
                  <c:v>0.36</c:v>
                </c:pt>
                <c:pt idx="5">
                  <c:v>0.42</c:v>
                </c:pt>
                <c:pt idx="6">
                  <c:v>0.3</c:v>
                </c:pt>
                <c:pt idx="7">
                  <c:v>0.17</c:v>
                </c:pt>
                <c:pt idx="8">
                  <c:v>0.13</c:v>
                </c:pt>
                <c:pt idx="9">
                  <c:v>0.12</c:v>
                </c:pt>
                <c:pt idx="10">
                  <c:v>0.08</c:v>
                </c:pt>
                <c:pt idx="11">
                  <c:v>0.08</c:v>
                </c:pt>
              </c:numCache>
            </c:numRef>
          </c:val>
          <c:extLst>
            <c:ext xmlns:c16="http://schemas.microsoft.com/office/drawing/2014/chart" uri="{C3380CC4-5D6E-409C-BE32-E72D297353CC}">
              <c16:uniqueId val="{00000000-26BF-4925-A796-586A25E9F40A}"/>
            </c:ext>
          </c:extLst>
        </c:ser>
        <c:ser>
          <c:idx val="1"/>
          <c:order val="1"/>
          <c:tx>
            <c:strRef>
              <c:f>Sheet1!$C$1</c:f>
              <c:strCache>
                <c:ptCount val="1"/>
                <c:pt idx="0">
                  <c:v>OBGYNs (n=426)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Obstetric and gynecological history</c:v>
                </c:pt>
                <c:pt idx="1">
                  <c:v>Menstrual history</c:v>
                </c:pt>
                <c:pt idx="2">
                  <c:v>Pelvic examination (OBGYNs only)</c:v>
                </c:pt>
                <c:pt idx="3">
                  <c:v>Ultrasound (OBGYNs only)</c:v>
                </c:pt>
                <c:pt idx="4">
                  <c:v>Surgical history</c:v>
                </c:pt>
                <c:pt idx="5">
                  <c:v>Medical history of non-menstrual bleeding</c:v>
                </c:pt>
                <c:pt idx="6">
                  <c:v>Quality of life questions related to menstrual blood loss</c:v>
                </c:pt>
                <c:pt idx="7">
                  <c:v>Family history of menstrual bleeding</c:v>
                </c:pt>
                <c:pt idx="8">
                  <c:v>Coagulation screens</c:v>
                </c:pt>
                <c:pt idx="9">
                  <c:v>Blood glucose test</c:v>
                </c:pt>
                <c:pt idx="10">
                  <c:v>Menstrual bleeding score e.g. PBAC</c:v>
                </c:pt>
                <c:pt idx="11">
                  <c:v>Bleeding score e.g. ISTH-BAT</c:v>
                </c:pt>
              </c:strCache>
            </c:strRef>
          </c:cat>
          <c:val>
            <c:numRef>
              <c:f>Sheet1!$C$2:$C$13</c:f>
              <c:numCache>
                <c:formatCode>0%</c:formatCode>
                <c:ptCount val="12"/>
                <c:pt idx="0">
                  <c:v>0.85</c:v>
                </c:pt>
                <c:pt idx="1">
                  <c:v>0.8</c:v>
                </c:pt>
                <c:pt idx="2">
                  <c:v>0.75</c:v>
                </c:pt>
                <c:pt idx="3">
                  <c:v>0.55000000000000004</c:v>
                </c:pt>
                <c:pt idx="4">
                  <c:v>0.71</c:v>
                </c:pt>
                <c:pt idx="5">
                  <c:v>0.54</c:v>
                </c:pt>
                <c:pt idx="6">
                  <c:v>0.43</c:v>
                </c:pt>
                <c:pt idx="7">
                  <c:v>0.24</c:v>
                </c:pt>
                <c:pt idx="8">
                  <c:v>0.15</c:v>
                </c:pt>
                <c:pt idx="9">
                  <c:v>0.15</c:v>
                </c:pt>
                <c:pt idx="10">
                  <c:v>0.14000000000000001</c:v>
                </c:pt>
                <c:pt idx="11">
                  <c:v>0.09</c:v>
                </c:pt>
              </c:numCache>
            </c:numRef>
          </c:val>
          <c:extLst>
            <c:ext xmlns:c16="http://schemas.microsoft.com/office/drawing/2014/chart" uri="{C3380CC4-5D6E-409C-BE32-E72D297353CC}">
              <c16:uniqueId val="{00000001-26BF-4925-A796-586A25E9F40A}"/>
            </c:ext>
          </c:extLst>
        </c:ser>
        <c:dLbls>
          <c:showLegendKey val="0"/>
          <c:showVal val="0"/>
          <c:showCatName val="0"/>
          <c:showSerName val="0"/>
          <c:showPercent val="0"/>
          <c:showBubbleSize val="0"/>
        </c:dLbls>
        <c:gapWidth val="219"/>
        <c:overlap val="-27"/>
        <c:axId val="840007744"/>
        <c:axId val="840009056"/>
      </c:barChart>
      <c:catAx>
        <c:axId val="84000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40009056"/>
        <c:crosses val="autoZero"/>
        <c:auto val="1"/>
        <c:lblAlgn val="ctr"/>
        <c:lblOffset val="100"/>
        <c:noMultiLvlLbl val="0"/>
      </c:catAx>
      <c:valAx>
        <c:axId val="840009056"/>
        <c:scaling>
          <c:orientation val="minMax"/>
        </c:scaling>
        <c:delete val="1"/>
        <c:axPos val="l"/>
        <c:numFmt formatCode="0%" sourceLinked="1"/>
        <c:majorTickMark val="none"/>
        <c:minorTickMark val="none"/>
        <c:tickLblPos val="nextTo"/>
        <c:crossAx val="840007744"/>
        <c:crosses val="autoZero"/>
        <c:crossBetween val="between"/>
      </c:valAx>
      <c:spPr>
        <a:noFill/>
        <a:ln>
          <a:noFill/>
        </a:ln>
        <a:effectLst/>
      </c:spPr>
    </c:plotArea>
    <c:legend>
      <c:legendPos val="b"/>
      <c:layout>
        <c:manualLayout>
          <c:xMode val="edge"/>
          <c:yMode val="edge"/>
          <c:x val="0.68513467576418829"/>
          <c:y val="6.9770276605719647E-2"/>
          <c:w val="0.29189118953506654"/>
          <c:h val="7.483333333333333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04670883299548E-3"/>
          <c:y val="0.14526660863473487"/>
          <c:w val="0.98882843787429975"/>
          <c:h val="0.63155548522408289"/>
        </c:manualLayout>
      </c:layout>
      <c:barChart>
        <c:barDir val="col"/>
        <c:grouping val="clustered"/>
        <c:varyColors val="0"/>
        <c:ser>
          <c:idx val="0"/>
          <c:order val="0"/>
          <c:tx>
            <c:strRef>
              <c:f>Sheet1!$B$1</c:f>
              <c:strCache>
                <c:ptCount val="1"/>
                <c:pt idx="0">
                  <c:v>GPs (n=353)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 family history of bleeding disorders</c:v>
                </c:pt>
                <c:pt idx="1">
                  <c:v>Heavy menstrual bleeding since menarche</c:v>
                </c:pt>
                <c:pt idx="2">
                  <c:v>Iron deficiency anaemia</c:v>
                </c:pt>
                <c:pt idx="3">
                  <c:v>Excessive perioperative bleeding</c:v>
                </c:pt>
                <c:pt idx="4">
                  <c:v>Menstruation lasting eight days or more</c:v>
                </c:pt>
                <c:pt idx="5">
                  <c:v>Cutaneous bruising</c:v>
                </c:pt>
                <c:pt idx="6">
                  <c:v>Post tooth extraction bleeding (PEB)</c:v>
                </c:pt>
                <c:pt idx="7">
                  <c:v>Other intermenstrual bleeding (metrorrhagia)</c:v>
                </c:pt>
                <c:pt idx="8">
                  <c:v>Post partum bleeding</c:v>
                </c:pt>
                <c:pt idx="9">
                  <c:v>Oral cavity bleeding</c:v>
                </c:pt>
                <c:pt idx="10">
                  <c:v>Epistaxis</c:v>
                </c:pt>
                <c:pt idx="11">
                  <c:v>An abnormally high ISTH-BAT score</c:v>
                </c:pt>
              </c:strCache>
            </c:strRef>
          </c:cat>
          <c:val>
            <c:numRef>
              <c:f>Sheet1!$B$2:$B$13</c:f>
              <c:numCache>
                <c:formatCode>0%</c:formatCode>
                <c:ptCount val="12"/>
                <c:pt idx="0">
                  <c:v>0.44</c:v>
                </c:pt>
                <c:pt idx="1">
                  <c:v>0.34</c:v>
                </c:pt>
                <c:pt idx="2">
                  <c:v>0.4</c:v>
                </c:pt>
                <c:pt idx="3">
                  <c:v>0.43</c:v>
                </c:pt>
                <c:pt idx="4">
                  <c:v>0.35</c:v>
                </c:pt>
                <c:pt idx="5">
                  <c:v>0.31</c:v>
                </c:pt>
                <c:pt idx="6">
                  <c:v>0.24</c:v>
                </c:pt>
                <c:pt idx="7">
                  <c:v>0.24</c:v>
                </c:pt>
                <c:pt idx="8">
                  <c:v>0.22</c:v>
                </c:pt>
                <c:pt idx="9">
                  <c:v>0.26</c:v>
                </c:pt>
                <c:pt idx="10">
                  <c:v>0.2</c:v>
                </c:pt>
                <c:pt idx="11">
                  <c:v>0.2</c:v>
                </c:pt>
              </c:numCache>
            </c:numRef>
          </c:val>
          <c:extLst>
            <c:ext xmlns:c16="http://schemas.microsoft.com/office/drawing/2014/chart" uri="{C3380CC4-5D6E-409C-BE32-E72D297353CC}">
              <c16:uniqueId val="{00000000-E143-4DD8-89CC-02D011E59F3F}"/>
            </c:ext>
          </c:extLst>
        </c:ser>
        <c:ser>
          <c:idx val="1"/>
          <c:order val="1"/>
          <c:tx>
            <c:strRef>
              <c:f>Sheet1!$C$1</c:f>
              <c:strCache>
                <c:ptCount val="1"/>
                <c:pt idx="0">
                  <c:v>OBGYNs (n=426)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 family history of bleeding disorders</c:v>
                </c:pt>
                <c:pt idx="1">
                  <c:v>Heavy menstrual bleeding since menarche</c:v>
                </c:pt>
                <c:pt idx="2">
                  <c:v>Iron deficiency anaemia</c:v>
                </c:pt>
                <c:pt idx="3">
                  <c:v>Excessive perioperative bleeding</c:v>
                </c:pt>
                <c:pt idx="4">
                  <c:v>Menstruation lasting eight days or more</c:v>
                </c:pt>
                <c:pt idx="5">
                  <c:v>Cutaneous bruising</c:v>
                </c:pt>
                <c:pt idx="6">
                  <c:v>Post tooth extraction bleeding (PEB)</c:v>
                </c:pt>
                <c:pt idx="7">
                  <c:v>Other intermenstrual bleeding (metrorrhagia)</c:v>
                </c:pt>
                <c:pt idx="8">
                  <c:v>Post partum bleeding</c:v>
                </c:pt>
                <c:pt idx="9">
                  <c:v>Oral cavity bleeding</c:v>
                </c:pt>
                <c:pt idx="10">
                  <c:v>Epistaxis</c:v>
                </c:pt>
                <c:pt idx="11">
                  <c:v>An abnormally high ISTH-BAT score</c:v>
                </c:pt>
              </c:strCache>
            </c:strRef>
          </c:cat>
          <c:val>
            <c:numRef>
              <c:f>Sheet1!$C$2:$C$13</c:f>
              <c:numCache>
                <c:formatCode>0%</c:formatCode>
                <c:ptCount val="12"/>
                <c:pt idx="0">
                  <c:v>0.52</c:v>
                </c:pt>
                <c:pt idx="1">
                  <c:v>0.56000000000000005</c:v>
                </c:pt>
                <c:pt idx="2">
                  <c:v>0.52</c:v>
                </c:pt>
                <c:pt idx="3">
                  <c:v>0.46</c:v>
                </c:pt>
                <c:pt idx="4">
                  <c:v>0.46</c:v>
                </c:pt>
                <c:pt idx="5">
                  <c:v>0.39</c:v>
                </c:pt>
                <c:pt idx="6">
                  <c:v>0.41</c:v>
                </c:pt>
                <c:pt idx="7">
                  <c:v>0.28000000000000003</c:v>
                </c:pt>
                <c:pt idx="8">
                  <c:v>0.36</c:v>
                </c:pt>
                <c:pt idx="9">
                  <c:v>0.3</c:v>
                </c:pt>
                <c:pt idx="10">
                  <c:v>0.28999999999999998</c:v>
                </c:pt>
                <c:pt idx="11">
                  <c:v>0.25</c:v>
                </c:pt>
              </c:numCache>
            </c:numRef>
          </c:val>
          <c:extLst>
            <c:ext xmlns:c16="http://schemas.microsoft.com/office/drawing/2014/chart" uri="{C3380CC4-5D6E-409C-BE32-E72D297353CC}">
              <c16:uniqueId val="{00000001-E143-4DD8-89CC-02D011E59F3F}"/>
            </c:ext>
          </c:extLst>
        </c:ser>
        <c:dLbls>
          <c:showLegendKey val="0"/>
          <c:showVal val="0"/>
          <c:showCatName val="0"/>
          <c:showSerName val="0"/>
          <c:showPercent val="0"/>
          <c:showBubbleSize val="0"/>
        </c:dLbls>
        <c:gapWidth val="219"/>
        <c:overlap val="-27"/>
        <c:axId val="481957008"/>
        <c:axId val="481960616"/>
      </c:barChart>
      <c:catAx>
        <c:axId val="48195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81960616"/>
        <c:crosses val="autoZero"/>
        <c:auto val="1"/>
        <c:lblAlgn val="ctr"/>
        <c:lblOffset val="100"/>
        <c:noMultiLvlLbl val="0"/>
      </c:catAx>
      <c:valAx>
        <c:axId val="481960616"/>
        <c:scaling>
          <c:orientation val="minMax"/>
        </c:scaling>
        <c:delete val="1"/>
        <c:axPos val="l"/>
        <c:numFmt formatCode="0%" sourceLinked="1"/>
        <c:majorTickMark val="none"/>
        <c:minorTickMark val="none"/>
        <c:tickLblPos val="nextTo"/>
        <c:crossAx val="481957008"/>
        <c:crosses val="autoZero"/>
        <c:crossBetween val="between"/>
      </c:valAx>
      <c:spPr>
        <a:noFill/>
        <a:ln>
          <a:noFill/>
        </a:ln>
        <a:effectLst/>
      </c:spPr>
    </c:plotArea>
    <c:legend>
      <c:legendPos val="b"/>
      <c:layout>
        <c:manualLayout>
          <c:xMode val="edge"/>
          <c:yMode val="edge"/>
          <c:x val="0.72514280888973148"/>
          <c:y val="0.18433097200776344"/>
          <c:w val="0.25397046078793117"/>
          <c:h val="7.14110268629253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4856668405109"/>
          <c:y val="0"/>
          <c:w val="0.74730758264729513"/>
          <c:h val="0.79366730757859671"/>
        </c:manualLayout>
      </c:layout>
      <c:barChart>
        <c:barDir val="col"/>
        <c:grouping val="stacked"/>
        <c:varyColors val="0"/>
        <c:ser>
          <c:idx val="0"/>
          <c:order val="0"/>
          <c:tx>
            <c:strRef>
              <c:f>Sheet1!$B$1</c:f>
              <c:strCache>
                <c:ptCount val="1"/>
                <c:pt idx="0">
                  <c:v> Definitely not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Having a period that lasts eight days or more</c:v>
                </c:pt>
              </c:strCache>
            </c:strRef>
          </c:cat>
          <c:val>
            <c:numRef>
              <c:f>Sheet1!$B$5</c:f>
              <c:numCache>
                <c:formatCode>0%</c:formatCode>
                <c:ptCount val="1"/>
                <c:pt idx="0">
                  <c:v>0.1</c:v>
                </c:pt>
              </c:numCache>
            </c:numRef>
          </c:val>
          <c:extLst>
            <c:ext xmlns:c16="http://schemas.microsoft.com/office/drawing/2014/chart" uri="{C3380CC4-5D6E-409C-BE32-E72D297353CC}">
              <c16:uniqueId val="{00000000-44BE-4C2B-A0F7-4D572D4963EB}"/>
            </c:ext>
          </c:extLst>
        </c:ser>
        <c:ser>
          <c:idx val="1"/>
          <c:order val="1"/>
          <c:tx>
            <c:strRef>
              <c:f>Sheet1!$C$1</c:f>
              <c:strCache>
                <c:ptCount val="1"/>
                <c:pt idx="0">
                  <c:v> Probably not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Having a period that lasts eight days or more</c:v>
                </c:pt>
              </c:strCache>
            </c:strRef>
          </c:cat>
          <c:val>
            <c:numRef>
              <c:f>Sheet1!$C$5</c:f>
              <c:numCache>
                <c:formatCode>0%</c:formatCode>
                <c:ptCount val="1"/>
                <c:pt idx="0">
                  <c:v>0.12</c:v>
                </c:pt>
              </c:numCache>
            </c:numRef>
          </c:val>
          <c:extLst>
            <c:ext xmlns:c16="http://schemas.microsoft.com/office/drawing/2014/chart" uri="{C3380CC4-5D6E-409C-BE32-E72D297353CC}">
              <c16:uniqueId val="{00000001-44BE-4C2B-A0F7-4D572D4963EB}"/>
            </c:ext>
          </c:extLst>
        </c:ser>
        <c:dLbls>
          <c:showLegendKey val="0"/>
          <c:showVal val="0"/>
          <c:showCatName val="0"/>
          <c:showSerName val="0"/>
          <c:showPercent val="0"/>
          <c:showBubbleSize val="0"/>
        </c:dLbls>
        <c:gapWidth val="150"/>
        <c:overlap val="100"/>
        <c:axId val="1045487696"/>
        <c:axId val="1045488680"/>
      </c:barChart>
      <c:catAx>
        <c:axId val="104548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5488680"/>
        <c:crosses val="autoZero"/>
        <c:auto val="1"/>
        <c:lblAlgn val="ctr"/>
        <c:lblOffset val="100"/>
        <c:noMultiLvlLbl val="0"/>
      </c:catAx>
      <c:valAx>
        <c:axId val="1045488680"/>
        <c:scaling>
          <c:orientation val="minMax"/>
          <c:max val="0.8"/>
        </c:scaling>
        <c:delete val="1"/>
        <c:axPos val="l"/>
        <c:numFmt formatCode="0%" sourceLinked="1"/>
        <c:majorTickMark val="out"/>
        <c:minorTickMark val="none"/>
        <c:tickLblPos val="nextTo"/>
        <c:crossAx val="1045487696"/>
        <c:crosses val="autoZero"/>
        <c:crossBetween val="between"/>
      </c:valAx>
      <c:spPr>
        <a:noFill/>
        <a:ln>
          <a:noFill/>
        </a:ln>
        <a:effectLst/>
      </c:spPr>
    </c:plotArea>
    <c:legend>
      <c:legendPos val="b"/>
      <c:layout>
        <c:manualLayout>
          <c:xMode val="edge"/>
          <c:yMode val="edge"/>
          <c:x val="0.68081195467821254"/>
          <c:y val="0.11072277797756638"/>
          <c:w val="0.31918793099294474"/>
          <c:h val="0.189992441380931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9541163548166E-2"/>
          <c:y val="3.2204612013957024E-2"/>
          <c:w val="0.95160917672903667"/>
          <c:h val="0.822493803436142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Heavy menstrual bleeding</c:v>
                </c:pt>
                <c:pt idx="1">
                  <c:v>  Anxiety</c:v>
                </c:pt>
                <c:pt idx="2">
                  <c:v>  Asthma</c:v>
                </c:pt>
                <c:pt idx="3">
                  <c:v>  Diabetes</c:v>
                </c:pt>
              </c:strCache>
            </c:strRef>
          </c:cat>
          <c:val>
            <c:numRef>
              <c:f>Sheet1!$B$2:$B$5</c:f>
              <c:numCache>
                <c:formatCode>0%</c:formatCode>
                <c:ptCount val="4"/>
                <c:pt idx="0">
                  <c:v>0.76</c:v>
                </c:pt>
                <c:pt idx="1">
                  <c:v>0.68</c:v>
                </c:pt>
                <c:pt idx="2">
                  <c:v>0.63</c:v>
                </c:pt>
                <c:pt idx="3">
                  <c:v>0.46</c:v>
                </c:pt>
              </c:numCache>
            </c:numRef>
          </c:val>
          <c:extLst>
            <c:ext xmlns:c16="http://schemas.microsoft.com/office/drawing/2014/chart" uri="{C3380CC4-5D6E-409C-BE32-E72D297353CC}">
              <c16:uniqueId val="{00000000-A13A-4B86-B491-E113A30F3FD3}"/>
            </c:ext>
          </c:extLst>
        </c:ser>
        <c:dLbls>
          <c:showLegendKey val="0"/>
          <c:showVal val="0"/>
          <c:showCatName val="0"/>
          <c:showSerName val="0"/>
          <c:showPercent val="0"/>
          <c:showBubbleSize val="0"/>
        </c:dLbls>
        <c:gapWidth val="150"/>
        <c:overlap val="-27"/>
        <c:axId val="1147611664"/>
        <c:axId val="1147607728"/>
      </c:barChart>
      <c:catAx>
        <c:axId val="114761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7607728"/>
        <c:crosses val="autoZero"/>
        <c:auto val="1"/>
        <c:lblAlgn val="ctr"/>
        <c:lblOffset val="100"/>
        <c:noMultiLvlLbl val="0"/>
      </c:catAx>
      <c:valAx>
        <c:axId val="1147607728"/>
        <c:scaling>
          <c:orientation val="minMax"/>
        </c:scaling>
        <c:delete val="1"/>
        <c:axPos val="l"/>
        <c:numFmt formatCode="0%" sourceLinked="1"/>
        <c:majorTickMark val="out"/>
        <c:minorTickMark val="none"/>
        <c:tickLblPos val="nextTo"/>
        <c:crossAx val="1147611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825179439456291E-2"/>
          <c:w val="1"/>
          <c:h val="0.8544418322116195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 My mother</c:v>
                </c:pt>
                <c:pt idx="1">
                  <c:v> A female relative or relatives (other than your mother)</c:v>
                </c:pt>
                <c:pt idx="2">
                  <c:v> A friend / my friendship group</c:v>
                </c:pt>
                <c:pt idx="3">
                  <c:v> A gynaecologist / obstetrician</c:v>
                </c:pt>
                <c:pt idx="4">
                  <c:v> My own GP / family doctor</c:v>
                </c:pt>
                <c:pt idx="5">
                  <c:v> Health websites</c:v>
                </c:pt>
                <c:pt idx="6">
                  <c:v> Books</c:v>
                </c:pt>
                <c:pt idx="7">
                  <c:v> A teacher or tutor at school</c:v>
                </c:pt>
                <c:pt idx="8">
                  <c:v> Health information (e.g. leaflets, information sheets)</c:v>
                </c:pt>
                <c:pt idx="9">
                  <c:v> Social media</c:v>
                </c:pt>
                <c:pt idx="10">
                  <c:v> A nurse</c:v>
                </c:pt>
                <c:pt idx="11">
                  <c:v> A youth leader or youth group</c:v>
                </c:pt>
                <c:pt idx="12">
                  <c:v> A male relative or relatives</c:v>
                </c:pt>
              </c:strCache>
            </c:strRef>
          </c:cat>
          <c:val>
            <c:numRef>
              <c:f>Sheet1!$B$2:$B$14</c:f>
              <c:numCache>
                <c:formatCode>0%</c:formatCode>
                <c:ptCount val="13"/>
                <c:pt idx="0">
                  <c:v>0.74</c:v>
                </c:pt>
                <c:pt idx="1">
                  <c:v>0.25</c:v>
                </c:pt>
                <c:pt idx="2">
                  <c:v>0.25</c:v>
                </c:pt>
                <c:pt idx="3">
                  <c:v>0.22</c:v>
                </c:pt>
                <c:pt idx="4">
                  <c:v>0.15</c:v>
                </c:pt>
                <c:pt idx="5">
                  <c:v>0.14000000000000001</c:v>
                </c:pt>
                <c:pt idx="6">
                  <c:v>0.12</c:v>
                </c:pt>
                <c:pt idx="7">
                  <c:v>0.11</c:v>
                </c:pt>
                <c:pt idx="8">
                  <c:v>0.11</c:v>
                </c:pt>
                <c:pt idx="9">
                  <c:v>0.1</c:v>
                </c:pt>
                <c:pt idx="10">
                  <c:v>0.08</c:v>
                </c:pt>
                <c:pt idx="11">
                  <c:v>0.02</c:v>
                </c:pt>
                <c:pt idx="12">
                  <c:v>0.01</c:v>
                </c:pt>
              </c:numCache>
            </c:numRef>
          </c:val>
          <c:extLst>
            <c:ext xmlns:c16="http://schemas.microsoft.com/office/drawing/2014/chart" uri="{C3380CC4-5D6E-409C-BE32-E72D297353CC}">
              <c16:uniqueId val="{00000000-3A5B-4080-B3D1-318E9CB9D5E0}"/>
            </c:ext>
          </c:extLst>
        </c:ser>
        <c:dLbls>
          <c:showLegendKey val="0"/>
          <c:showVal val="0"/>
          <c:showCatName val="0"/>
          <c:showSerName val="0"/>
          <c:showPercent val="0"/>
          <c:showBubbleSize val="0"/>
        </c:dLbls>
        <c:gapWidth val="219"/>
        <c:overlap val="-27"/>
        <c:axId val="1147610680"/>
        <c:axId val="1147609040"/>
      </c:barChart>
      <c:catAx>
        <c:axId val="114761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47609040"/>
        <c:crosses val="autoZero"/>
        <c:auto val="1"/>
        <c:lblAlgn val="ctr"/>
        <c:lblOffset val="100"/>
        <c:noMultiLvlLbl val="0"/>
      </c:catAx>
      <c:valAx>
        <c:axId val="1147609040"/>
        <c:scaling>
          <c:orientation val="minMax"/>
        </c:scaling>
        <c:delete val="1"/>
        <c:axPos val="l"/>
        <c:numFmt formatCode="0%" sourceLinked="1"/>
        <c:majorTickMark val="none"/>
        <c:minorTickMark val="none"/>
        <c:tickLblPos val="nextTo"/>
        <c:crossAx val="1147610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10719758836612E-2"/>
          <c:y val="0.11808790575283364"/>
          <c:w val="0.97457856048232683"/>
          <c:h val="0.79954023679092723"/>
        </c:manualLayout>
      </c:layout>
      <c:barChart>
        <c:barDir val="col"/>
        <c:grouping val="clustered"/>
        <c:varyColors val="0"/>
        <c:ser>
          <c:idx val="0"/>
          <c:order val="0"/>
          <c:tx>
            <c:strRef>
              <c:f>Sheet1!$B$1</c:f>
              <c:strCache>
                <c:ptCount val="1"/>
                <c:pt idx="0">
                  <c:v>Menstruating women</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0C77-4BE3-B895-4E3519D5654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Total</c:v>
                </c:pt>
                <c:pt idx="1">
                  <c:v>Turkey</c:v>
                </c:pt>
                <c:pt idx="2">
                  <c:v>China</c:v>
                </c:pt>
                <c:pt idx="3">
                  <c:v>Germany</c:v>
                </c:pt>
                <c:pt idx="4">
                  <c:v>France</c:v>
                </c:pt>
                <c:pt idx="5">
                  <c:v>Brazil</c:v>
                </c:pt>
                <c:pt idx="6">
                  <c:v>Saudi Arabia</c:v>
                </c:pt>
                <c:pt idx="7">
                  <c:v>Canada</c:v>
                </c:pt>
              </c:strCache>
            </c:strRef>
          </c:cat>
          <c:val>
            <c:numRef>
              <c:f>Sheet1!$B$2:$B$9</c:f>
              <c:numCache>
                <c:formatCode>0%</c:formatCode>
                <c:ptCount val="8"/>
                <c:pt idx="0">
                  <c:v>0.52</c:v>
                </c:pt>
                <c:pt idx="1">
                  <c:v>0.69</c:v>
                </c:pt>
                <c:pt idx="2">
                  <c:v>0.61</c:v>
                </c:pt>
                <c:pt idx="3">
                  <c:v>0.59</c:v>
                </c:pt>
                <c:pt idx="4">
                  <c:v>0.53</c:v>
                </c:pt>
                <c:pt idx="5">
                  <c:v>0.48</c:v>
                </c:pt>
                <c:pt idx="6">
                  <c:v>0.44</c:v>
                </c:pt>
                <c:pt idx="7">
                  <c:v>0.33</c:v>
                </c:pt>
              </c:numCache>
            </c:numRef>
          </c:val>
          <c:extLst>
            <c:ext xmlns:c16="http://schemas.microsoft.com/office/drawing/2014/chart" uri="{C3380CC4-5D6E-409C-BE32-E72D297353CC}">
              <c16:uniqueId val="{00000000-65A8-441D-9F78-EC5B5147FB1C}"/>
            </c:ext>
          </c:extLst>
        </c:ser>
        <c:dLbls>
          <c:showLegendKey val="0"/>
          <c:showVal val="0"/>
          <c:showCatName val="0"/>
          <c:showSerName val="0"/>
          <c:showPercent val="0"/>
          <c:showBubbleSize val="0"/>
        </c:dLbls>
        <c:gapWidth val="219"/>
        <c:overlap val="-27"/>
        <c:axId val="1403026880"/>
        <c:axId val="1403024912"/>
      </c:barChart>
      <c:catAx>
        <c:axId val="140302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3024912"/>
        <c:crosses val="autoZero"/>
        <c:auto val="1"/>
        <c:lblAlgn val="ctr"/>
        <c:lblOffset val="100"/>
        <c:noMultiLvlLbl val="0"/>
      </c:catAx>
      <c:valAx>
        <c:axId val="1403024912"/>
        <c:scaling>
          <c:orientation val="minMax"/>
        </c:scaling>
        <c:delete val="1"/>
        <c:axPos val="l"/>
        <c:numFmt formatCode="0%" sourceLinked="1"/>
        <c:majorTickMark val="none"/>
        <c:minorTickMark val="none"/>
        <c:tickLblPos val="nextTo"/>
        <c:crossAx val="140302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77279693064778E-2"/>
          <c:y val="0.20589686131263302"/>
          <c:w val="0.97457856048232683"/>
          <c:h val="0.71396405578670075"/>
        </c:manualLayout>
      </c:layout>
      <c:barChart>
        <c:barDir val="col"/>
        <c:grouping val="clustered"/>
        <c:varyColors val="0"/>
        <c:ser>
          <c:idx val="0"/>
          <c:order val="0"/>
          <c:tx>
            <c:strRef>
              <c:f>Sheet1!$C$1</c:f>
              <c:strCache>
                <c:ptCount val="1"/>
                <c:pt idx="0">
                  <c:v>GPs</c:v>
                </c:pt>
              </c:strCache>
            </c:strRef>
          </c:tx>
          <c:spPr>
            <a:solidFill>
              <a:schemeClr val="accent2"/>
            </a:solidFill>
            <a:ln>
              <a:noFill/>
            </a:ln>
            <a:effectLst/>
          </c:spPr>
          <c:invertIfNegative val="0"/>
          <c:dPt>
            <c:idx val="0"/>
            <c:invertIfNegative val="0"/>
            <c:bubble3D val="0"/>
            <c:spPr>
              <a:solidFill>
                <a:srgbClr val="001965"/>
              </a:solidFill>
              <a:ln>
                <a:noFill/>
              </a:ln>
              <a:effectLst/>
            </c:spPr>
            <c:extLst>
              <c:ext xmlns:c16="http://schemas.microsoft.com/office/drawing/2014/chart" uri="{C3380CC4-5D6E-409C-BE32-E72D297353CC}">
                <c16:uniqueId val="{00000000-9586-4903-B626-13D66205993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Germany</c:v>
                </c:pt>
                <c:pt idx="2">
                  <c:v>France</c:v>
                </c:pt>
                <c:pt idx="3">
                  <c:v>Brazil</c:v>
                </c:pt>
                <c:pt idx="4">
                  <c:v>Saudi Arabia</c:v>
                </c:pt>
                <c:pt idx="5">
                  <c:v>Canada</c:v>
                </c:pt>
              </c:strCache>
            </c:strRef>
          </c:cat>
          <c:val>
            <c:numRef>
              <c:f>Sheet1!$C$2:$C$7</c:f>
              <c:numCache>
                <c:formatCode>0%</c:formatCode>
                <c:ptCount val="6"/>
                <c:pt idx="0">
                  <c:v>0.86</c:v>
                </c:pt>
                <c:pt idx="1">
                  <c:v>0.91</c:v>
                </c:pt>
                <c:pt idx="2">
                  <c:v>0.85</c:v>
                </c:pt>
                <c:pt idx="4">
                  <c:v>0.74</c:v>
                </c:pt>
                <c:pt idx="5">
                  <c:v>0.9</c:v>
                </c:pt>
              </c:numCache>
            </c:numRef>
          </c:val>
          <c:extLst>
            <c:ext xmlns:c16="http://schemas.microsoft.com/office/drawing/2014/chart" uri="{C3380CC4-5D6E-409C-BE32-E72D297353CC}">
              <c16:uniqueId val="{00000000-F50A-4C7C-85DF-EDC9BE1140AF}"/>
            </c:ext>
          </c:extLst>
        </c:ser>
        <c:ser>
          <c:idx val="1"/>
          <c:order val="1"/>
          <c:tx>
            <c:strRef>
              <c:f>Sheet1!$D$1</c:f>
              <c:strCache>
                <c:ptCount val="1"/>
                <c:pt idx="0">
                  <c:v>OBGYNs</c:v>
                </c:pt>
              </c:strCache>
            </c:strRef>
          </c:tx>
          <c:spPr>
            <a:solidFill>
              <a:schemeClr val="accent4"/>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9586-4903-B626-13D66205993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c:v>
                </c:pt>
                <c:pt idx="1">
                  <c:v>Germany</c:v>
                </c:pt>
                <c:pt idx="2">
                  <c:v>France</c:v>
                </c:pt>
                <c:pt idx="3">
                  <c:v>Brazil</c:v>
                </c:pt>
                <c:pt idx="4">
                  <c:v>Saudi Arabia</c:v>
                </c:pt>
                <c:pt idx="5">
                  <c:v>Canada</c:v>
                </c:pt>
              </c:strCache>
            </c:strRef>
          </c:cat>
          <c:val>
            <c:numRef>
              <c:f>Sheet1!$D$2:$D$7</c:f>
              <c:numCache>
                <c:formatCode>0%</c:formatCode>
                <c:ptCount val="6"/>
                <c:pt idx="0">
                  <c:v>0.85</c:v>
                </c:pt>
                <c:pt idx="1">
                  <c:v>0.84</c:v>
                </c:pt>
                <c:pt idx="2">
                  <c:v>0.79</c:v>
                </c:pt>
                <c:pt idx="3">
                  <c:v>0.87</c:v>
                </c:pt>
                <c:pt idx="4">
                  <c:v>0.86</c:v>
                </c:pt>
                <c:pt idx="5">
                  <c:v>0.92</c:v>
                </c:pt>
              </c:numCache>
            </c:numRef>
          </c:val>
          <c:extLst>
            <c:ext xmlns:c16="http://schemas.microsoft.com/office/drawing/2014/chart" uri="{C3380CC4-5D6E-409C-BE32-E72D297353CC}">
              <c16:uniqueId val="{00000002-F50A-4C7C-85DF-EDC9BE1140AF}"/>
            </c:ext>
          </c:extLst>
        </c:ser>
        <c:dLbls>
          <c:showLegendKey val="0"/>
          <c:showVal val="0"/>
          <c:showCatName val="0"/>
          <c:showSerName val="0"/>
          <c:showPercent val="0"/>
          <c:showBubbleSize val="0"/>
        </c:dLbls>
        <c:gapWidth val="219"/>
        <c:overlap val="-27"/>
        <c:axId val="1403026880"/>
        <c:axId val="1403024912"/>
      </c:barChart>
      <c:catAx>
        <c:axId val="140302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3024912"/>
        <c:crosses val="autoZero"/>
        <c:auto val="1"/>
        <c:lblAlgn val="ctr"/>
        <c:lblOffset val="100"/>
        <c:noMultiLvlLbl val="0"/>
      </c:catAx>
      <c:valAx>
        <c:axId val="1403024912"/>
        <c:scaling>
          <c:orientation val="minMax"/>
        </c:scaling>
        <c:delete val="1"/>
        <c:axPos val="l"/>
        <c:numFmt formatCode="0%" sourceLinked="1"/>
        <c:majorTickMark val="none"/>
        <c:minorTickMark val="none"/>
        <c:tickLblPos val="nextTo"/>
        <c:crossAx val="1403026880"/>
        <c:crosses val="autoZero"/>
        <c:crossBetween val="between"/>
      </c:valAx>
      <c:spPr>
        <a:noFill/>
        <a:ln>
          <a:noFill/>
        </a:ln>
        <a:effectLst/>
      </c:spPr>
    </c:plotArea>
    <c:legend>
      <c:legendPos val="b"/>
      <c:layout>
        <c:manualLayout>
          <c:xMode val="edge"/>
          <c:yMode val="edge"/>
          <c:x val="0.8118838951723194"/>
          <c:y val="0.10635636226308212"/>
          <c:w val="0.15702433770735555"/>
          <c:h val="7.531686206126218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0.05083</cdr:y>
    </cdr:to>
    <cdr:pic>
      <cdr:nvPicPr>
        <cdr:cNvPr id="2" name="chart">
          <a:extLst xmlns:a="http://schemas.openxmlformats.org/drawingml/2006/main">
            <a:ext uri="{FF2B5EF4-FFF2-40B4-BE49-F238E27FC236}">
              <a16:creationId xmlns:a16="http://schemas.microsoft.com/office/drawing/2014/main" id="{5B41D973-B8EC-478C-9D74-664C69C5C6B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229842" cy="1778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283830"/>
            <a:ext cx="291401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09079" y="9283830"/>
            <a:ext cx="2914015" cy="490408"/>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09079" y="0"/>
            <a:ext cx="2914015" cy="490409"/>
          </a:xfrm>
          <a:prstGeom prst="rect">
            <a:avLst/>
          </a:prstGeom>
        </p:spPr>
        <p:txBody>
          <a:bodyPr vert="horz" lIns="91440" tIns="45720" rIns="91440" bIns="45720" rtlCol="0"/>
          <a:lstStyle>
            <a:lvl1pPr algn="r">
              <a:defRPr sz="1200"/>
            </a:lvl1pPr>
          </a:lstStyle>
          <a:p>
            <a:fld id="{13F6AEEE-E778-402E-8B8F-9A98AED26EB8}" type="datetimeFigureOut">
              <a:rPr lang="en-GB" smtClean="0"/>
              <a:t>17/03/2022</a:t>
            </a:fld>
            <a:endParaRPr lang="en-GB"/>
          </a:p>
        </p:txBody>
      </p:sp>
      <p:sp>
        <p:nvSpPr>
          <p:cNvPr id="9" name="Header Placeholder 8"/>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note</a:t>
            </a:r>
          </a:p>
          <a:p>
            <a:pPr lvl="6"/>
            <a:r>
              <a:rPr lang="en-US"/>
              <a:t>7 level</a:t>
            </a:r>
          </a:p>
          <a:p>
            <a:pPr lvl="7"/>
            <a:r>
              <a:rPr lang="en-US"/>
              <a:t>8 level</a:t>
            </a:r>
          </a:p>
          <a:p>
            <a:pPr lvl="8"/>
            <a:r>
              <a:rPr lang="en-US"/>
              <a:t>9 header	</a:t>
            </a:r>
            <a:endParaRPr lang="en-GB"/>
          </a:p>
        </p:txBody>
      </p:sp>
      <p:sp>
        <p:nvSpPr>
          <p:cNvPr id="9" name="Date Placeholder 8"/>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000"/>
            </a:lvl1pPr>
          </a:lstStyle>
          <a:p>
            <a:fld id="{1386E511-D742-4EFE-90B5-C9FC42762E0F}" type="datetimeFigureOut">
              <a:rPr lang="en-GB" smtClean="0"/>
              <a:pPr/>
              <a:t>17/03/2022</a:t>
            </a:fld>
            <a:endParaRPr lang="en-GB"/>
          </a:p>
        </p:txBody>
      </p:sp>
      <p:sp>
        <p:nvSpPr>
          <p:cNvPr id="10" name="Slide Number Placeholder 9"/>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0" indent="-179388"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buFont typeface="Arial" panose="020B0604020202020204" pitchFamily="34" charset="0"/>
      <a:buChar char="​"/>
      <a:defRPr sz="1400" b="1" kern="1200">
        <a:solidFill>
          <a:schemeClr val="tx1"/>
        </a:solidFill>
        <a:latin typeface="+mn-lt"/>
        <a:ea typeface="+mn-ea"/>
        <a:cs typeface="+mn-cs"/>
      </a:defRPr>
    </a:lvl4pPr>
    <a:lvl5pPr marL="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indent="-2286000" algn="l" defTabSz="914400" rtl="0" eaLnBrk="1" latinLnBrk="0" hangingPunct="1">
      <a:defRPr sz="800" kern="1200">
        <a:solidFill>
          <a:schemeClr val="tx1"/>
        </a:solidFill>
        <a:latin typeface="+mn-lt"/>
        <a:ea typeface="+mn-ea"/>
        <a:cs typeface="+mn-cs"/>
      </a:defRPr>
    </a:lvl6pPr>
    <a:lvl7pPr marL="0" indent="-90000" algn="l" defTabSz="914400" rtl="0" eaLnBrk="1" latinLnBrk="0" hangingPunct="1">
      <a:buFont typeface="Arial" panose="020B0604020202020204" pitchFamily="34" charset="0"/>
      <a:buChar char="•"/>
      <a:defRPr sz="800" kern="1200">
        <a:solidFill>
          <a:schemeClr val="tx1"/>
        </a:solidFill>
        <a:latin typeface="+mn-lt"/>
        <a:ea typeface="+mn-ea"/>
        <a:cs typeface="+mn-cs"/>
      </a:defRPr>
    </a:lvl7pPr>
    <a:lvl8pPr marL="180000" indent="-90000" algn="l" defTabSz="914400" rtl="0" eaLnBrk="1" latinLnBrk="0" hangingPunct="1">
      <a:buFont typeface="Arial" panose="020B0604020202020204" pitchFamily="34" charset="0"/>
      <a:buChar char="•"/>
      <a:defRPr sz="800" kern="1200">
        <a:solidFill>
          <a:schemeClr val="tx1"/>
        </a:solidFill>
        <a:latin typeface="+mn-lt"/>
        <a:ea typeface="+mn-ea"/>
        <a:cs typeface="+mn-cs"/>
      </a:defRPr>
    </a:lvl8pPr>
    <a:lvl9pPr marL="0" indent="0" algn="l" defTabSz="914400" rtl="0" eaLnBrk="1" latinLnBrk="0" hangingPunct="1">
      <a:buFont typeface="Arial" panose="020B0604020202020204" pitchFamily="34" charset="0"/>
      <a:buChar char="​"/>
      <a:defRPr sz="800" b="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75164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In recent years, there has been a noticeable shift in the public conversation around menstruation, although more remains to be done to </a:t>
            </a:r>
            <a:r>
              <a:rPr lang="en-US" sz="1800" dirty="0" err="1">
                <a:effectLst/>
                <a:latin typeface="Segoe UI Light" panose="020B0502040204020203" pitchFamily="34" charset="0"/>
                <a:ea typeface="Segoe UI Light" panose="020B0502040204020203" pitchFamily="34" charset="0"/>
                <a:cs typeface="Segoe UI Light" panose="020B0502040204020203" pitchFamily="34" charset="0"/>
              </a:rPr>
              <a:t>destigmatise</a:t>
            </a: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 menstruation around the world. </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In our survey, we asked both GPs and OBGYNs and women in the general population if they agreed with the statement “Menstruation is a socially unacceptable subject to discuss in public in [country]”. This chart shows the responses of women. At least half of women in Germany, France, China and Turkey agree with the statement.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Light" panose="020B0502040204020203" pitchFamily="34" charset="0"/>
              <a:ea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Segoe UI Light" panose="020B0502040204020203" pitchFamily="34" charset="0"/>
                <a:ea typeface="Segoe UI Light" panose="020B0502040204020203" pitchFamily="34" charset="0"/>
                <a:cs typeface="Segoe UI Light" panose="020B0502040204020203" pitchFamily="34" charset="0"/>
              </a:rPr>
              <a:t>HCPs’</a:t>
            </a: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 perspectives differ significantly between countries, and their responses are not always aligned with the responses from women in their respective countries. In Germany, for example, HCPs are far less likely than women in the general population to say that menstruation is a socially unacceptable topic for discussion in public. In France and Canada, the reverse is true – HCPs are more likely than women in the general population to say menstruation is a socially unacceptable topic.</a:t>
            </a:r>
            <a:endParaRPr lang="en-GB" sz="1200" dirty="0">
              <a:effectLst/>
              <a:latin typeface="Segoe UI Light" panose="020B0502040204020203" pitchFamily="34" charset="0"/>
              <a:ea typeface="Segoe UI Light" panose="020B0502040204020203"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2304337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Across all countries surveyed, 86% of GPs and 85% of OBGYNs said social stigma had at least some negative impact on the likelihood of women seeking treatment for HMB. Among those HCPs, the most significant impact was felt to be on under 18s and women who do not speak the local </a:t>
            </a:r>
            <a:r>
              <a:rPr lang="en-US" sz="1800">
                <a:effectLst/>
                <a:latin typeface="Segoe UI Light" panose="020B0502040204020203" pitchFamily="34" charset="0"/>
                <a:ea typeface="Segoe UI Light" panose="020B0502040204020203" pitchFamily="34" charset="0"/>
                <a:cs typeface="Segoe UI Light" panose="020B0502040204020203" pitchFamily="34" charset="0"/>
              </a:rPr>
              <a:t>language. This </a:t>
            </a: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is an important consideration if WGBDs are to be diagnosed earlier. </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270543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100723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The first challenge in assessing HMB is a descriptive one: there is no single definition for HMB, particularly when it comes to a functional definition for use in clinical practice.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800" dirty="0">
              <a:effectLst/>
              <a:latin typeface="Segoe UI Light" panose="020B0502040204020203" pitchFamily="34" charset="0"/>
              <a:ea typeface="Segoe UI Light" panose="020B0502040204020203" pitchFamily="34" charset="0"/>
              <a:cs typeface="Segoe UI Light" panose="020B0502040204020203" pitchFamily="34" charset="0"/>
            </a:endParaRPr>
          </a:p>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Drawing on a range of widely used criteria and with guidance from experts in the field, our research asked women a range of questions about their periods, capturing data on the following:</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342900" lvl="0" indent="-342900">
              <a:spcAft>
                <a:spcPts val="300"/>
              </a:spcAft>
              <a:buFont typeface="+mj-lt"/>
              <a:buAutoNum type="arabicPeriod"/>
            </a:pPr>
            <a:r>
              <a:rPr lang="en-GB" sz="1800" dirty="0">
                <a:effectLst/>
                <a:latin typeface="Segoe UI Light" panose="020B0502040204020203" pitchFamily="34" charset="0"/>
                <a:ea typeface="Segoe UI Light" panose="020B0502040204020203" pitchFamily="34" charset="0"/>
                <a:cs typeface="Segoe UI Light" panose="020B0502040204020203" pitchFamily="34" charset="0"/>
              </a:rPr>
              <a:t>% who describe their periods as very heavy (with a sensation of gushing and/or large clots)</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342900" lvl="0" indent="-342900">
              <a:spcAft>
                <a:spcPts val="300"/>
              </a:spcAft>
              <a:buFont typeface="+mj-lt"/>
              <a:buAutoNum type="arabicPeriod"/>
            </a:pPr>
            <a:r>
              <a:rPr lang="en-GB" sz="1800" dirty="0">
                <a:effectLst/>
                <a:latin typeface="Segoe UI Light" panose="020B0502040204020203" pitchFamily="34" charset="0"/>
                <a:ea typeface="Segoe UI Light" panose="020B0502040204020203" pitchFamily="34" charset="0"/>
                <a:cs typeface="Segoe UI Light" panose="020B0502040204020203" pitchFamily="34" charset="0"/>
              </a:rPr>
              <a:t>% whose periods last ≥8 days</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342900" lvl="0" indent="-342900">
              <a:spcAft>
                <a:spcPts val="300"/>
              </a:spcAft>
              <a:buFont typeface="+mj-lt"/>
              <a:buAutoNum type="arabicPeriod"/>
            </a:pPr>
            <a:r>
              <a:rPr lang="en-GB" sz="1800" dirty="0">
                <a:effectLst/>
                <a:latin typeface="Segoe UI Light" panose="020B0502040204020203" pitchFamily="34" charset="0"/>
                <a:ea typeface="Segoe UI Light" panose="020B0502040204020203" pitchFamily="34" charset="0"/>
                <a:cs typeface="Segoe UI Light" panose="020B0502040204020203" pitchFamily="34" charset="0"/>
              </a:rPr>
              <a:t>% who always/often stain bedsheets at night or clothes during the day</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342900" lvl="0" indent="-342900">
              <a:spcAft>
                <a:spcPts val="300"/>
              </a:spcAft>
              <a:buFont typeface="+mj-lt"/>
              <a:buAutoNum type="arabicPeriod"/>
            </a:pPr>
            <a:r>
              <a:rPr lang="en-GB" sz="1800" dirty="0">
                <a:effectLst/>
                <a:latin typeface="Segoe UI Light" panose="020B0502040204020203" pitchFamily="34" charset="0"/>
                <a:ea typeface="Segoe UI Light" panose="020B0502040204020203" pitchFamily="34" charset="0"/>
                <a:cs typeface="Segoe UI Light" panose="020B0502040204020203" pitchFamily="34" charset="0"/>
              </a:rPr>
              <a:t>% who always/often use two types of sanitary protection at the same time </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342900" lvl="0" indent="-342900">
              <a:spcAft>
                <a:spcPts val="300"/>
              </a:spcAft>
              <a:buFont typeface="+mj-lt"/>
              <a:buAutoNum type="arabicPeriod"/>
            </a:pPr>
            <a:r>
              <a:rPr lang="en-GB" sz="1800" dirty="0">
                <a:effectLst/>
                <a:latin typeface="Segoe UI Light" panose="020B0502040204020203" pitchFamily="34" charset="0"/>
                <a:ea typeface="Segoe UI Light" panose="020B0502040204020203" pitchFamily="34" charset="0"/>
                <a:cs typeface="Segoe UI Light" panose="020B0502040204020203" pitchFamily="34" charset="0"/>
              </a:rPr>
              <a:t>% who always/often soak through one or more sanitary products every 2 hours or more on multiple days during their period</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342900" lvl="0" indent="-342900">
              <a:spcAft>
                <a:spcPts val="300"/>
              </a:spcAft>
              <a:buFont typeface="+mj-lt"/>
              <a:buAutoNum type="arabicPeriod"/>
            </a:pPr>
            <a:r>
              <a:rPr lang="en-GB" sz="1800" dirty="0">
                <a:effectLst/>
                <a:latin typeface="Segoe UI Light" panose="020B0502040204020203" pitchFamily="34" charset="0"/>
                <a:ea typeface="Segoe UI Light" panose="020B0502040204020203" pitchFamily="34" charset="0"/>
                <a:cs typeface="Segoe UI Light" panose="020B0502040204020203" pitchFamily="34" charset="0"/>
              </a:rPr>
              <a:t>% whose work/education/daily activities are always/often disrupted on the heaviest days of their period</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342900" lvl="0" indent="-342900">
              <a:spcAft>
                <a:spcPts val="300"/>
              </a:spcAft>
              <a:buFont typeface="+mj-lt"/>
              <a:buAutoNum type="arabicPeriod"/>
            </a:pPr>
            <a:r>
              <a:rPr lang="en-GB" sz="1800" dirty="0">
                <a:effectLst/>
                <a:latin typeface="Segoe UI Light" panose="020B0502040204020203" pitchFamily="34" charset="0"/>
                <a:ea typeface="Segoe UI Light" panose="020B0502040204020203" pitchFamily="34" charset="0"/>
                <a:cs typeface="Segoe UI Light" panose="020B0502040204020203" pitchFamily="34" charset="0"/>
              </a:rPr>
              <a:t>% whose social activities are always/often disrupted on the heaviest days of their period</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endParaRPr lang="en-GB" dirty="0"/>
          </a:p>
          <a:p>
            <a:pPr>
              <a:spcAft>
                <a:spcPts val="600"/>
              </a:spcAft>
            </a:pP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If we include all seven of these potential symptoms, 72% of menstruating women report at least one of them. If we only include the 5 bleeding symptoms listed, and exclude QoL and tiredness, 52% of women report at least one of these symptoms – demonstrating why a broad definition presents challenges. </a:t>
            </a:r>
          </a:p>
          <a:p>
            <a:pPr>
              <a:spcAft>
                <a:spcPts val="600"/>
              </a:spcAft>
            </a:pPr>
            <a:endParaRPr lang="en-US" sz="1200" dirty="0">
              <a:effectLst/>
              <a:latin typeface="Segoe UI Light" panose="020B0502040204020203" pitchFamily="34" charset="0"/>
              <a:ea typeface="Segoe UI Light" panose="020B0502040204020203" pitchFamily="34" charset="0"/>
              <a:cs typeface="Segoe UI Light" panose="020B0502040204020203" pitchFamily="34" charset="0"/>
            </a:endParaRPr>
          </a:p>
          <a:p>
            <a:pPr>
              <a:spcAft>
                <a:spcPts val="600"/>
              </a:spcAft>
            </a:pP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In order to get to more useful definition of women reporting at-risk symptoms, we used the following formula:</a:t>
            </a:r>
            <a:endParaRPr lang="en-GB" sz="10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342900" lvl="0" indent="-342900">
              <a:spcAft>
                <a:spcPts val="600"/>
              </a:spcAft>
              <a:buFont typeface="Segoe UI Light" panose="020B0502040204020203" pitchFamily="34" charset="0"/>
              <a:buChar char=""/>
            </a:pPr>
            <a:endParaRPr lang="en-US" sz="1200" dirty="0">
              <a:effectLst/>
              <a:latin typeface="Segoe UI Semibold" panose="020B0702040204020203" pitchFamily="34" charset="0"/>
              <a:ea typeface="Segoe UI Light" panose="020B0502040204020203" pitchFamily="34" charset="0"/>
              <a:cs typeface="Times New Roman" panose="02020603050405020304" pitchFamily="18" charset="0"/>
            </a:endParaRPr>
          </a:p>
          <a:p>
            <a:pPr marL="342900" lvl="0" indent="-342900">
              <a:spcAft>
                <a:spcPts val="600"/>
              </a:spcAft>
              <a:buFont typeface="Segoe UI Light" panose="020B0502040204020203" pitchFamily="34" charset="0"/>
              <a:buChar char=""/>
            </a:pPr>
            <a:r>
              <a:rPr lang="en-US" sz="1200" dirty="0">
                <a:effectLst/>
                <a:latin typeface="Segoe UI Semibold" panose="020B0702040204020203" pitchFamily="34" charset="0"/>
                <a:ea typeface="Segoe UI Light" panose="020B0502040204020203" pitchFamily="34" charset="0"/>
                <a:cs typeface="Times New Roman" panose="02020603050405020304" pitchFamily="18" charset="0"/>
              </a:rPr>
              <a:t>All those women who describe their periods as very heavy (with a sensation of gushing and/or large clots).</a:t>
            </a:r>
            <a:r>
              <a:rPr lang="en-US" sz="1200" b="1" dirty="0">
                <a:effectLst/>
                <a:latin typeface="Segoe UI Light" panose="020B0502040204020203" pitchFamily="34" charset="0"/>
                <a:ea typeface="Segoe UI Light" panose="020B0502040204020203" pitchFamily="34" charset="0"/>
                <a:cs typeface="Segoe UI Light" panose="020B0502040204020203" pitchFamily="34" charset="0"/>
              </a:rPr>
              <a:t> </a:t>
            </a: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This equates to 12% of the total sample.</a:t>
            </a:r>
            <a:endParaRPr lang="en-GB" sz="1000" dirty="0">
              <a:effectLst/>
              <a:latin typeface="Segoe UI Light" panose="020B0502040204020203" pitchFamily="34" charset="0"/>
              <a:ea typeface="Segoe UI Light" panose="020B0502040204020203" pitchFamily="34" charset="0"/>
              <a:cs typeface="Times New Roman" panose="02020603050405020304" pitchFamily="18" charset="0"/>
            </a:endParaRPr>
          </a:p>
          <a:p>
            <a:pPr>
              <a:spcAft>
                <a:spcPts val="600"/>
              </a:spcAft>
            </a:pP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AND/OR</a:t>
            </a:r>
            <a:endParaRPr lang="en-GB" sz="10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342900" lvl="0" indent="-342900">
              <a:spcAft>
                <a:spcPts val="600"/>
              </a:spcAft>
              <a:buFont typeface="Segoe UI Light" panose="020B0502040204020203" pitchFamily="34" charset="0"/>
              <a:buChar char=""/>
            </a:pPr>
            <a:r>
              <a:rPr lang="en-US" sz="1200" dirty="0">
                <a:effectLst/>
                <a:latin typeface="Segoe UI Semibold" panose="020B0702040204020203" pitchFamily="34" charset="0"/>
                <a:ea typeface="Segoe UI Light" panose="020B0502040204020203" pitchFamily="34" charset="0"/>
                <a:cs typeface="Times New Roman" panose="02020603050405020304" pitchFamily="18" charset="0"/>
              </a:rPr>
              <a:t>All those women whose periods last ≥8 days.</a:t>
            </a: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 This equates to just 4% of women who responded to our survey. </a:t>
            </a:r>
            <a:endParaRPr lang="en-GB" sz="1000" dirty="0">
              <a:effectLst/>
              <a:latin typeface="Segoe UI Light" panose="020B0502040204020203" pitchFamily="34" charset="0"/>
              <a:ea typeface="Segoe UI Light" panose="020B0502040204020203" pitchFamily="34" charset="0"/>
              <a:cs typeface="Times New Roman" panose="02020603050405020304" pitchFamily="18" charset="0"/>
            </a:endParaRPr>
          </a:p>
          <a:p>
            <a:pPr>
              <a:spcAft>
                <a:spcPts val="600"/>
              </a:spcAft>
            </a:pP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AND/OR</a:t>
            </a:r>
            <a:endParaRPr lang="en-GB" sz="10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342900" lvl="0" indent="-342900">
              <a:spcAft>
                <a:spcPts val="600"/>
              </a:spcAft>
              <a:buFont typeface="Segoe UI Light" panose="020B0502040204020203" pitchFamily="34" charset="0"/>
              <a:buChar char=""/>
            </a:pPr>
            <a:r>
              <a:rPr lang="en-US" sz="1200" dirty="0">
                <a:effectLst/>
                <a:latin typeface="Segoe UI Semibold" panose="020B0702040204020203" pitchFamily="34" charset="0"/>
                <a:ea typeface="Segoe UI Light" panose="020B0502040204020203" pitchFamily="34" charset="0"/>
                <a:cs typeface="Times New Roman" panose="02020603050405020304" pitchFamily="18" charset="0"/>
              </a:rPr>
              <a:t>All those women who always/often experience AT LEAST TWO of the following:</a:t>
            </a:r>
            <a:endParaRPr lang="en-GB" sz="10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742950" lvl="1" indent="-285750">
              <a:spcAft>
                <a:spcPts val="600"/>
              </a:spcAft>
              <a:buFont typeface="Tahoma" panose="020B0604030504040204" pitchFamily="34" charset="0"/>
              <a:buChar char="o"/>
            </a:pP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Stain bedsheets at night or clothes during the day (20% of sample)</a:t>
            </a:r>
            <a:endParaRPr lang="en-GB" sz="10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742950" lvl="1" indent="-285750">
              <a:spcAft>
                <a:spcPts val="600"/>
              </a:spcAft>
              <a:buFont typeface="Tahoma" panose="020B0604030504040204" pitchFamily="34" charset="0"/>
              <a:buChar char="o"/>
            </a:pP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Use two types of sanitary protection at the same time (25% of sample)</a:t>
            </a:r>
            <a:endParaRPr lang="en-GB" sz="10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742950" lvl="1" indent="-285750">
              <a:spcAft>
                <a:spcPts val="600"/>
              </a:spcAft>
              <a:buFont typeface="Tahoma" panose="020B0604030504040204" pitchFamily="34" charset="0"/>
              <a:buChar char="o"/>
            </a:pP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Soak through one or more sanitary products every 2 hours or more on multiple days during their period (33% of sample)</a:t>
            </a:r>
            <a:endParaRPr lang="en-GB" sz="1000" dirty="0">
              <a:effectLst/>
              <a:latin typeface="Segoe UI Light" panose="020B0502040204020203" pitchFamily="34" charset="0"/>
              <a:ea typeface="Segoe UI Light" panose="020B0502040204020203" pitchFamily="34" charset="0"/>
              <a:cs typeface="Times New Roman" panose="02020603050405020304" pitchFamily="18" charset="0"/>
            </a:endParaRPr>
          </a:p>
          <a:p>
            <a:pPr>
              <a:spcAft>
                <a:spcPts val="600"/>
              </a:spcAft>
            </a:pPr>
            <a:endParaRPr lang="en-US" sz="1200" dirty="0">
              <a:effectLst/>
              <a:latin typeface="Segoe UI Light" panose="020B0502040204020203" pitchFamily="34" charset="0"/>
              <a:ea typeface="Segoe UI Light" panose="020B0502040204020203" pitchFamily="34" charset="0"/>
              <a:cs typeface="Segoe UI Light" panose="020B0502040204020203" pitchFamily="34" charset="0"/>
            </a:endParaRPr>
          </a:p>
          <a:p>
            <a:r>
              <a:rPr lang="en-US" sz="1200" dirty="0">
                <a:effectLst/>
                <a:latin typeface="Segoe UI Light" panose="020B0502040204020203" pitchFamily="34" charset="0"/>
                <a:ea typeface="Segoe UI Light" panose="020B0502040204020203" pitchFamily="34" charset="0"/>
              </a:rPr>
              <a:t>In our report, this formula of HMB equates to 28% of women who are menstruating (including those who have temporarily stopped menstruating, due to pregnancy or other factors). We term this group</a:t>
            </a:r>
            <a:r>
              <a:rPr lang="en-US" sz="1000" dirty="0">
                <a:effectLst/>
                <a:latin typeface="Segoe UI Light" panose="020B0502040204020203" pitchFamily="34" charset="0"/>
                <a:ea typeface="Segoe UI Light" panose="020B0502040204020203" pitchFamily="34" charset="0"/>
                <a:cs typeface="Times New Roman" panose="02020603050405020304" pitchFamily="18" charset="0"/>
              </a:rPr>
              <a:t> ‘</a:t>
            </a:r>
            <a:r>
              <a:rPr lang="en-US" sz="1200" i="1" dirty="0">
                <a:effectLst/>
                <a:latin typeface="Segoe UI Light" panose="020B0502040204020203" pitchFamily="34" charset="0"/>
                <a:ea typeface="Segoe UI Light" panose="020B0502040204020203" pitchFamily="34" charset="0"/>
              </a:rPr>
              <a:t>women reporting at-risk symptoms of HMB’</a:t>
            </a:r>
            <a:r>
              <a:rPr lang="en-US" sz="1200" dirty="0">
                <a:effectLst/>
                <a:latin typeface="Segoe UI Light" panose="020B0502040204020203" pitchFamily="34" charset="0"/>
                <a:ea typeface="Segoe UI Light" panose="020B0502040204020203" pitchFamily="34" charset="0"/>
              </a:rPr>
              <a:t>. </a:t>
            </a:r>
            <a:endParaRPr lang="en-GB" dirty="0"/>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40465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Our own research shows that the number of women who could be viewed as at risk of HMB varies dramatically, depending on which questions are asked, and whether the questions are asked on their own, or in combination with others.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Light" panose="020B0502040204020203" pitchFamily="34" charset="0"/>
              <a:ea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Light" panose="020B0502040204020203" pitchFamily="34" charset="0"/>
                <a:ea typeface="Segoe UI Light" panose="020B0502040204020203" pitchFamily="34" charset="0"/>
                <a:cs typeface="Segoe UI Light" panose="020B0502040204020203" pitchFamily="34" charset="0"/>
              </a:rPr>
              <a:t>Definition matters because if it is too broad, it risks creating unnecessary confusion and concern among women, and an inefficient use of healthcare resources. If the definition is too narrow, it risks missing women whose HMB needs care, and risks underdiagnosing WGBD. We need a consistently used definition to fully understand the burden of HMB around the world.</a:t>
            </a:r>
            <a:endParaRPr lang="en-GB" sz="1200" dirty="0">
              <a:effectLst/>
              <a:latin typeface="Segoe UI Light" panose="020B0502040204020203" pitchFamily="34" charset="0"/>
              <a:ea typeface="Segoe UI Light" panose="020B0502040204020203"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The overall lack of a consistent definition for use in clinical practice has significant implications for a range of issues – among these, two stand out in particular: the first is how to communicate effectively with women about HMB; and the second is how to better support healthcare practitioners (HCPs) to diagnose it. </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endParaRPr lang="en-GB" dirty="0"/>
          </a:p>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Experts interviewed for this report highlighted the value of using clinical correlates of HMB when assessing symptoms. Such correlates could include the staining of nightclothes, passing of clots, symptoms that last longer than 7 days. There is a need to </a:t>
            </a:r>
            <a:r>
              <a:rPr lang="en-US" sz="1800" dirty="0" err="1">
                <a:effectLst/>
                <a:latin typeface="Segoe UI Light" panose="020B0502040204020203" pitchFamily="34" charset="0"/>
                <a:ea typeface="Segoe UI Light" panose="020B0502040204020203" pitchFamily="34" charset="0"/>
                <a:cs typeface="Segoe UI Light" panose="020B0502040204020203" pitchFamily="34" charset="0"/>
              </a:rPr>
              <a:t>standardise</a:t>
            </a: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 and validate a set of clinical correlates so that they can be used by HCPs, including primary care physicians, systematically, alongside or as part of other tools, to diagnose HMB. </a:t>
            </a:r>
          </a:p>
          <a:p>
            <a:pPr>
              <a:spcAft>
                <a:spcPts val="600"/>
              </a:spcAft>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It would also be useful to gain a better understanding of what programmes or measures could help promote the uptake of effective tools for defining and assessing HMB among a wide set of clinicians, as well as among women in the general population.</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361612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Given the critical role that GPs play in a number of healthcare systems as the first HCP who many women go to with a medical issue, we asked GPs to what extent they felt confident in taking the right course of action when a woman presents with symptoms of HMB.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Light" panose="020B0502040204020203" pitchFamily="34" charset="0"/>
              <a:ea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A quarter said they were not very confident (22%) or not at all confident (3%). GPs’ confidence in taking the right course of action on HMB was markedly lower than for common conditions such as diabetes, asthma and anxiety. Only bleeding disorders and endometritis were associated with less confidence than HMB.</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156539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We also found that </a:t>
            </a:r>
            <a:r>
              <a:rPr lang="en-GB" sz="1800" dirty="0">
                <a:effectLst/>
                <a:latin typeface="Segoe UI Light" panose="020B0502040204020203" pitchFamily="34" charset="0"/>
                <a:ea typeface="Segoe UI Light" panose="020B0502040204020203" pitchFamily="34" charset="0"/>
                <a:cs typeface="Segoe UI Light" panose="020B0502040204020203" pitchFamily="34" charset="0"/>
              </a:rPr>
              <a:t>a large proportion of HCPs do not always carry out key investigations when a woman presents with HMB symptoms.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Light" panose="020B0502040204020203" pitchFamily="34" charset="0"/>
              <a:ea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In our research we asked HCPs roughly how often they carry out a range of investigations when female patients present with HMB. Just 54% of GPs always carry out a menstrual history when a woman presents with symptoms of HMB, compared to 80% of OBGYNs. Investigation into impact on QoL is less common: only 30% of GPs and 43% of OBGYNs always ask QoL questions related to HMB. The use of PBAC and bleeding scores such as ISTH-BAT among GPs and OBGYNs is low.</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endParaRPr lang="en-GB" dirty="0"/>
          </a:p>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Further subgroup analysis is also revealing. HCPs who are more likely to </a:t>
            </a:r>
            <a:r>
              <a:rPr lang="en-US" sz="1800" dirty="0" err="1">
                <a:effectLst/>
                <a:latin typeface="Segoe UI Light" panose="020B0502040204020203" pitchFamily="34" charset="0"/>
                <a:ea typeface="Segoe UI Light" panose="020B0502040204020203" pitchFamily="34" charset="0"/>
                <a:cs typeface="Segoe UI Light" panose="020B0502040204020203" pitchFamily="34" charset="0"/>
              </a:rPr>
              <a:t>recognise</a:t>
            </a: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 common indicators of HMB are also more likely to take a full menstrual history. For example, 84% of OBGYNs who </a:t>
            </a:r>
            <a:r>
              <a:rPr lang="en-US" sz="1800" dirty="0" err="1">
                <a:effectLst/>
                <a:latin typeface="Segoe UI Light" panose="020B0502040204020203" pitchFamily="34" charset="0"/>
                <a:ea typeface="Segoe UI Light" panose="020B0502040204020203" pitchFamily="34" charset="0"/>
                <a:cs typeface="Segoe UI Light" panose="020B0502040204020203" pitchFamily="34" charset="0"/>
              </a:rPr>
              <a:t>recognise</a:t>
            </a: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 all five of HMB symptoms we tested (HMB affecting a woman’s quality of life, menstrual bleeding consistently soaking through one or more sanitary products every 2 hours on multiple days, experiencing flooding and passing large clots during menstruation, menstruation lasting 8 days or more, requiring the use of two or more sanitary products at the same time during menstruation) always take a menstrual history, compared to 75% of OBGYNs who don’t recognize all five symptoms. Among GPs, 63% of those who </a:t>
            </a:r>
            <a:r>
              <a:rPr lang="en-US" sz="1800" dirty="0" err="1">
                <a:effectLst/>
                <a:latin typeface="Segoe UI Light" panose="020B0502040204020203" pitchFamily="34" charset="0"/>
                <a:ea typeface="Segoe UI Light" panose="020B0502040204020203" pitchFamily="34" charset="0"/>
                <a:cs typeface="Segoe UI Light" panose="020B0502040204020203" pitchFamily="34" charset="0"/>
              </a:rPr>
              <a:t>recognise</a:t>
            </a: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 the five symptoms always take a menstrual history, while only 46% of those who don’t </a:t>
            </a:r>
            <a:r>
              <a:rPr lang="en-US" sz="1800" dirty="0" err="1">
                <a:effectLst/>
                <a:latin typeface="Segoe UI Light" panose="020B0502040204020203" pitchFamily="34" charset="0"/>
                <a:ea typeface="Segoe UI Light" panose="020B0502040204020203" pitchFamily="34" charset="0"/>
                <a:cs typeface="Segoe UI Light" panose="020B0502040204020203" pitchFamily="34" charset="0"/>
              </a:rPr>
              <a:t>recognise</a:t>
            </a: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 the symptoms take one.</a:t>
            </a:r>
          </a:p>
          <a:p>
            <a:pPr>
              <a:spcAft>
                <a:spcPts val="600"/>
              </a:spcAft>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It is interesting to note how the data differs depending on gender. Seventy-five percent (75%) of male OBGYNs always take a menstrual history compared with 85% of female OBGYNs. Sixty-seven percent (67%) of male GPs always or nearly always take a menstrual history, compared to 80% of female GPs who do the same.</a:t>
            </a:r>
          </a:p>
          <a:p>
            <a:pPr>
              <a:spcAft>
                <a:spcPts val="600"/>
              </a:spcAft>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r>
              <a:rPr lang="en-US" sz="1800" dirty="0">
                <a:effectLst/>
                <a:latin typeface="Segoe UI Light" panose="020B0502040204020203" pitchFamily="34" charset="0"/>
                <a:ea typeface="Segoe UI Light" panose="020B0502040204020203" pitchFamily="34" charset="0"/>
              </a:rPr>
              <a:t>Across all countries, GPs are as or more likely to do a blood glucose test than use a PBAC or a bleeding score e.g. ISTH-BAT – for women who present with HMB. </a:t>
            </a: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141458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Our research suggests that there is an opportunity to do more to expand awareness of bleeding disorders among HCPs</a:t>
            </a:r>
            <a:r>
              <a:rPr lang="en-GB" sz="1800" dirty="0">
                <a:effectLst/>
                <a:latin typeface="Segoe UI Light" panose="020B0502040204020203" pitchFamily="34" charset="0"/>
                <a:ea typeface="Segoe UI Light" panose="020B0502040204020203" pitchFamily="34" charset="0"/>
                <a:cs typeface="Segoe UI Light" panose="020B0502040204020203" pitchFamily="34" charset="0"/>
              </a:rPr>
              <a:t>.</a:t>
            </a:r>
          </a:p>
          <a:p>
            <a:pPr>
              <a:spcAft>
                <a:spcPts val="600"/>
              </a:spcAft>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Despite the relative importance of HMB as a symptom of bleeding disorders, only 34% of GPs and 56% of OBGYNs we surveyed strongly associate HMB since menarche with an underlying bleeding disorder in females. If the under-diagnosis of WGBD is to improve, it is key that more HCPs understand the extent of the association between HMB and bleeding disorders. </a:t>
            </a:r>
          </a:p>
          <a:p>
            <a:pPr>
              <a:spcAft>
                <a:spcPts val="600"/>
              </a:spcAft>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All of the symptoms in the chart are known to be associated with a bleeding disorder, but more than half of all GPs surveyed did not strongly associate each of these with an underlying bleeding disorder.</a:t>
            </a:r>
          </a:p>
          <a:p>
            <a:pPr>
              <a:spcAft>
                <a:spcPts val="600"/>
              </a:spcAft>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Only 25% of OBGYNs and 20% of GPs associate an abnormally high ISTH-BAT score with a bleeding disorder. Understanding the challenges surrounding the use and interpretation of this bleeding assessment tool – and others – would be an important area for future research. </a:t>
            </a: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442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Diagnosing HMB also depends in part on women and girls believing they have a medical issue and seeking, or being able to seek, medical advice – there is also more to do here. </a:t>
            </a:r>
          </a:p>
          <a:p>
            <a:pPr>
              <a:spcAft>
                <a:spcPts val="600"/>
              </a:spcAft>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a:spcAft>
                <a:spcPts val="600"/>
              </a:spcAft>
            </a:pPr>
            <a:r>
              <a:rPr lang="en-US" sz="1800" dirty="0">
                <a:solidFill>
                  <a:srgbClr val="000000"/>
                </a:solidFill>
                <a:effectLst/>
                <a:latin typeface="Segoe UI Light" panose="020B0502040204020203" pitchFamily="34" charset="0"/>
                <a:ea typeface="Segoe UI Light" panose="020B0502040204020203" pitchFamily="34" charset="0"/>
                <a:cs typeface="Segoe UI Light" panose="020B0502040204020203" pitchFamily="34" charset="0"/>
              </a:rPr>
              <a:t>Our survey looked at how well women think they could </a:t>
            </a:r>
            <a:r>
              <a:rPr lang="en-US" sz="1800" dirty="0" err="1">
                <a:solidFill>
                  <a:srgbClr val="000000"/>
                </a:solidFill>
                <a:effectLst/>
                <a:latin typeface="Segoe UI Light" panose="020B0502040204020203" pitchFamily="34" charset="0"/>
                <a:ea typeface="Segoe UI Light" panose="020B0502040204020203" pitchFamily="34" charset="0"/>
                <a:cs typeface="Segoe UI Light" panose="020B0502040204020203" pitchFamily="34" charset="0"/>
              </a:rPr>
              <a:t>recognise</a:t>
            </a:r>
            <a:r>
              <a:rPr lang="en-US" sz="1800" dirty="0">
                <a:solidFill>
                  <a:srgbClr val="000000"/>
                </a:solidFill>
                <a:effectLst/>
                <a:latin typeface="Segoe UI Light" panose="020B0502040204020203" pitchFamily="34" charset="0"/>
                <a:ea typeface="Segoe UI Light" panose="020B0502040204020203" pitchFamily="34" charset="0"/>
                <a:cs typeface="Segoe UI Light" panose="020B0502040204020203" pitchFamily="34" charset="0"/>
              </a:rPr>
              <a:t> the symptoms of HMB (i.e. </a:t>
            </a:r>
            <a:r>
              <a:rPr lang="en-US" sz="1800" i="1" dirty="0">
                <a:solidFill>
                  <a:srgbClr val="000000"/>
                </a:solidFill>
                <a:effectLst/>
                <a:latin typeface="Segoe UI Light" panose="020B0502040204020203" pitchFamily="34" charset="0"/>
                <a:ea typeface="Segoe UI Light" panose="020B0502040204020203" pitchFamily="34" charset="0"/>
                <a:cs typeface="Segoe UI Light" panose="020B0502040204020203" pitchFamily="34" charset="0"/>
              </a:rPr>
              <a:t>stated</a:t>
            </a:r>
            <a:r>
              <a:rPr lang="en-US" sz="1800" dirty="0">
                <a:solidFill>
                  <a:srgbClr val="000000"/>
                </a:solidFill>
                <a:effectLst/>
                <a:latin typeface="Segoe UI Light" panose="020B0502040204020203" pitchFamily="34" charset="0"/>
                <a:ea typeface="Segoe UI Light" panose="020B0502040204020203" pitchFamily="34" charset="0"/>
                <a:cs typeface="Segoe UI Light" panose="020B0502040204020203" pitchFamily="34" charset="0"/>
              </a:rPr>
              <a:t> awareness of HMB symptoms), as well as </a:t>
            </a:r>
            <a:r>
              <a:rPr lang="en-US" sz="1800" i="1" dirty="0">
                <a:solidFill>
                  <a:srgbClr val="000000"/>
                </a:solidFill>
                <a:effectLst/>
                <a:latin typeface="Segoe UI Light" panose="020B0502040204020203" pitchFamily="34" charset="0"/>
                <a:ea typeface="Segoe UI Light" panose="020B0502040204020203" pitchFamily="34" charset="0"/>
                <a:cs typeface="Segoe UI Light" panose="020B0502040204020203" pitchFamily="34" charset="0"/>
              </a:rPr>
              <a:t>actual</a:t>
            </a:r>
            <a:r>
              <a:rPr lang="en-US" sz="1800" dirty="0">
                <a:solidFill>
                  <a:srgbClr val="000000"/>
                </a:solidFill>
                <a:effectLst/>
                <a:latin typeface="Segoe UI Light" panose="020B0502040204020203" pitchFamily="34" charset="0"/>
                <a:ea typeface="Segoe UI Light" panose="020B0502040204020203" pitchFamily="34" charset="0"/>
                <a:cs typeface="Segoe UI Light" panose="020B0502040204020203" pitchFamily="34" charset="0"/>
              </a:rPr>
              <a:t> awareness of HMB symptoms (i.e. that require further medical investigation). </a:t>
            </a:r>
          </a:p>
          <a:p>
            <a:pPr>
              <a:spcAft>
                <a:spcPts val="600"/>
              </a:spcAft>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r>
              <a:rPr lang="en-US" sz="1800" dirty="0">
                <a:solidFill>
                  <a:srgbClr val="000000"/>
                </a:solidFill>
                <a:effectLst/>
                <a:latin typeface="Segoe UI Light" panose="020B0502040204020203" pitchFamily="34" charset="0"/>
                <a:ea typeface="Segoe UI Light" panose="020B0502040204020203" pitchFamily="34" charset="0"/>
              </a:rPr>
              <a:t>Our results find that 76% of women believe they would </a:t>
            </a:r>
            <a:r>
              <a:rPr lang="en-US" sz="1800" dirty="0" err="1">
                <a:solidFill>
                  <a:srgbClr val="000000"/>
                </a:solidFill>
                <a:effectLst/>
                <a:latin typeface="Segoe UI Light" panose="020B0502040204020203" pitchFamily="34" charset="0"/>
                <a:ea typeface="Segoe UI Light" panose="020B0502040204020203" pitchFamily="34" charset="0"/>
              </a:rPr>
              <a:t>recognise</a:t>
            </a:r>
            <a:r>
              <a:rPr lang="en-US" sz="1800" dirty="0">
                <a:solidFill>
                  <a:srgbClr val="000000"/>
                </a:solidFill>
                <a:effectLst/>
                <a:latin typeface="Segoe UI Light" panose="020B0502040204020203" pitchFamily="34" charset="0"/>
                <a:ea typeface="Segoe UI Light" panose="020B0502040204020203" pitchFamily="34" charset="0"/>
              </a:rPr>
              <a:t> the symptoms of HMB – higher than for asthma, anxiety, and diabetes (Fig. 6). But a large number of these women do not view certain symptoms associated with HMB as requiring further medical investigation. For instance, looking at the women who say they </a:t>
            </a:r>
            <a:r>
              <a:rPr lang="en-US" sz="1800" dirty="0" err="1">
                <a:solidFill>
                  <a:srgbClr val="000000"/>
                </a:solidFill>
                <a:effectLst/>
                <a:latin typeface="Segoe UI Light" panose="020B0502040204020203" pitchFamily="34" charset="0"/>
                <a:ea typeface="Segoe UI Light" panose="020B0502040204020203" pitchFamily="34" charset="0"/>
              </a:rPr>
              <a:t>recognise</a:t>
            </a:r>
            <a:r>
              <a:rPr lang="en-US" sz="1800" dirty="0">
                <a:solidFill>
                  <a:srgbClr val="000000"/>
                </a:solidFill>
                <a:effectLst/>
                <a:latin typeface="Segoe UI Light" panose="020B0502040204020203" pitchFamily="34" charset="0"/>
                <a:ea typeface="Segoe UI Light" panose="020B0502040204020203" pitchFamily="34" charset="0"/>
              </a:rPr>
              <a:t> HMB symptoms, 23% state that having menses that lasts eight or more days definitely or probably does not need to be investigated further by a medical professional, and 32% of this group believe that consistently soaking through one or more sanitary products every 2 hours definitely or probably does not need to be investigated further by a medical professional. </a:t>
            </a: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238271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WGBD may not </a:t>
            </a:r>
            <a:r>
              <a:rPr lang="en-US" sz="1800" dirty="0" err="1">
                <a:effectLst/>
                <a:latin typeface="Segoe UI Light" panose="020B0502040204020203" pitchFamily="34" charset="0"/>
                <a:ea typeface="Segoe UI Light" panose="020B0502040204020203" pitchFamily="34" charset="0"/>
                <a:cs typeface="Segoe UI Light" panose="020B0502040204020203" pitchFamily="34" charset="0"/>
              </a:rPr>
              <a:t>recognise</a:t>
            </a: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 their symptoms as abnormal because their reference point is likely to be the experience of women in their own families (indeed, adolescents tend to learn about menstruation from their mothers) who themselves may suffer from HMB. </a:t>
            </a:r>
          </a:p>
          <a:p>
            <a:pPr>
              <a:spcAft>
                <a:spcPts val="600"/>
              </a:spcAft>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The issue of </a:t>
            </a:r>
            <a:r>
              <a:rPr lang="en-US" sz="1800" dirty="0" err="1">
                <a:effectLst/>
                <a:latin typeface="Segoe UI Light" panose="020B0502040204020203" pitchFamily="34" charset="0"/>
                <a:ea typeface="Segoe UI Light" panose="020B0502040204020203" pitchFamily="34" charset="0"/>
                <a:cs typeface="Segoe UI Light" panose="020B0502040204020203" pitchFamily="34" charset="0"/>
              </a:rPr>
              <a:t>normalisation</a:t>
            </a: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 within families was also a prominent theme in the qualitative research conducted as part of this report. Our quantitative research shows just how important families – and especially mothers – are when it comes to where females are getting information on menstruation. Three quarters (74%) of women surveyed said they received advice or information from their mothers when they began to menstruate.</a:t>
            </a:r>
          </a:p>
          <a:p>
            <a:pPr>
              <a:spcAft>
                <a:spcPts val="600"/>
              </a:spcAft>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dirty="0">
                <a:effectLst/>
                <a:latin typeface="Segoe UI Light" panose="020B0502040204020203" pitchFamily="34" charset="0"/>
                <a:ea typeface="Segoe UI Light" panose="020B0502040204020203" pitchFamily="34" charset="0"/>
              </a:rPr>
              <a:t>An analysis of women by age suggests that younger women today are more likely to have discussed their menses with their mother than previous generations. Among women aged under 30, 80% said they received advice or information from their mother around their first menstrual cycle, compared to 63% of women aged 50+.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800" dirty="0"/>
          </a:p>
          <a:p>
            <a:pPr>
              <a:spcAft>
                <a:spcPts val="600"/>
              </a:spcAft>
            </a:pPr>
            <a:r>
              <a:rPr lang="en-US" sz="1800" dirty="0">
                <a:effectLst/>
                <a:latin typeface="Segoe UI Light" panose="020B0502040204020203" pitchFamily="34" charset="0"/>
                <a:ea typeface="Segoe UI Light" panose="020B0502040204020203" pitchFamily="34" charset="0"/>
                <a:cs typeface="Segoe UI Light" panose="020B0502040204020203" pitchFamily="34" charset="0"/>
              </a:rPr>
              <a:t>The pivotal role played by mothers especially around menarche shows the importance of providing the right information to families at the relevant time. Participants in the workshop highlighted the importance of school and social media for adolescent girls, and of diagnosing WGBD before or at menarche. There is an opportunity to do more to ensure that adolescent girls get accurate and timely information about what is and what is not normal in menstruation, delivered in a way that feels relevant to them. </a:t>
            </a:r>
          </a:p>
          <a:p>
            <a:pPr>
              <a:spcAft>
                <a:spcPts val="600"/>
              </a:spcAft>
              <a:buNone/>
            </a:pPr>
            <a:endParaRPr lang="en-GB" sz="1800" dirty="0">
              <a:effectLst/>
              <a:latin typeface="Segoe UI Light" panose="020B0502040204020203" pitchFamily="34" charset="0"/>
              <a:ea typeface="Segoe UI Light" panose="020B0502040204020203"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26552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 Cov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80DF523-34A7-40E1-AE82-7A0D3594680C}"/>
              </a:ext>
            </a:extLst>
          </p:cNvPr>
          <p:cNvSpPr>
            <a:spLocks noGrp="1"/>
          </p:cNvSpPr>
          <p:nvPr>
            <p:ph type="pic" sz="quarter" idx="13" hasCustomPrompt="1"/>
          </p:nvPr>
        </p:nvSpPr>
        <p:spPr>
          <a:xfrm>
            <a:off x="0" y="0"/>
            <a:ext cx="12191999" cy="6858000"/>
          </a:xfrm>
          <a:custGeom>
            <a:avLst/>
            <a:gdLst>
              <a:gd name="connsiteX0" fmla="*/ 11666200 w 12191999"/>
              <a:gd name="connsiteY0" fmla="*/ 756760 h 6858000"/>
              <a:gd name="connsiteX1" fmla="*/ 11678975 w 12191999"/>
              <a:gd name="connsiteY1" fmla="*/ 761119 h 6858000"/>
              <a:gd name="connsiteX2" fmla="*/ 11678975 w 12191999"/>
              <a:gd name="connsiteY2" fmla="*/ 808195 h 6858000"/>
              <a:gd name="connsiteX3" fmla="*/ 11678845 w 12191999"/>
              <a:gd name="connsiteY3" fmla="*/ 808195 h 6858000"/>
              <a:gd name="connsiteX4" fmla="*/ 11667095 w 12191999"/>
              <a:gd name="connsiteY4" fmla="*/ 813579 h 6858000"/>
              <a:gd name="connsiteX5" fmla="*/ 11644998 w 12191999"/>
              <a:gd name="connsiteY5" fmla="*/ 784080 h 6858000"/>
              <a:gd name="connsiteX6" fmla="*/ 11666200 w 12191999"/>
              <a:gd name="connsiteY6" fmla="*/ 756760 h 6858000"/>
              <a:gd name="connsiteX7" fmla="*/ 11553608 w 12191999"/>
              <a:gd name="connsiteY7" fmla="*/ 755951 h 6858000"/>
              <a:gd name="connsiteX8" fmla="*/ 11565369 w 12191999"/>
              <a:gd name="connsiteY8" fmla="*/ 760439 h 6858000"/>
              <a:gd name="connsiteX9" fmla="*/ 11571638 w 12191999"/>
              <a:gd name="connsiteY9" fmla="*/ 784954 h 6858000"/>
              <a:gd name="connsiteX10" fmla="*/ 11565369 w 12191999"/>
              <a:gd name="connsiteY10" fmla="*/ 809339 h 6858000"/>
              <a:gd name="connsiteX11" fmla="*/ 11553608 w 12191999"/>
              <a:gd name="connsiteY11" fmla="*/ 813698 h 6858000"/>
              <a:gd name="connsiteX12" fmla="*/ 11542106 w 12191999"/>
              <a:gd name="connsiteY12" fmla="*/ 809339 h 6858000"/>
              <a:gd name="connsiteX13" fmla="*/ 11535837 w 12191999"/>
              <a:gd name="connsiteY13" fmla="*/ 784954 h 6858000"/>
              <a:gd name="connsiteX14" fmla="*/ 11542106 w 12191999"/>
              <a:gd name="connsiteY14" fmla="*/ 760439 h 6858000"/>
              <a:gd name="connsiteX15" fmla="*/ 11553608 w 12191999"/>
              <a:gd name="connsiteY15" fmla="*/ 755951 h 6858000"/>
              <a:gd name="connsiteX16" fmla="*/ 11389948 w 12191999"/>
              <a:gd name="connsiteY16" fmla="*/ 755951 h 6858000"/>
              <a:gd name="connsiteX17" fmla="*/ 11401504 w 12191999"/>
              <a:gd name="connsiteY17" fmla="*/ 760439 h 6858000"/>
              <a:gd name="connsiteX18" fmla="*/ 11407795 w 12191999"/>
              <a:gd name="connsiteY18" fmla="*/ 784954 h 6858000"/>
              <a:gd name="connsiteX19" fmla="*/ 11401504 w 12191999"/>
              <a:gd name="connsiteY19" fmla="*/ 809339 h 6858000"/>
              <a:gd name="connsiteX20" fmla="*/ 11389948 w 12191999"/>
              <a:gd name="connsiteY20" fmla="*/ 813698 h 6858000"/>
              <a:gd name="connsiteX21" fmla="*/ 11378133 w 12191999"/>
              <a:gd name="connsiteY21" fmla="*/ 809339 h 6858000"/>
              <a:gd name="connsiteX22" fmla="*/ 11371843 w 12191999"/>
              <a:gd name="connsiteY22" fmla="*/ 784954 h 6858000"/>
              <a:gd name="connsiteX23" fmla="*/ 11378133 w 12191999"/>
              <a:gd name="connsiteY23" fmla="*/ 760439 h 6858000"/>
              <a:gd name="connsiteX24" fmla="*/ 11389948 w 12191999"/>
              <a:gd name="connsiteY24" fmla="*/ 755951 h 6858000"/>
              <a:gd name="connsiteX25" fmla="*/ 11267462 w 12191999"/>
              <a:gd name="connsiteY25" fmla="*/ 755951 h 6858000"/>
              <a:gd name="connsiteX26" fmla="*/ 11279148 w 12191999"/>
              <a:gd name="connsiteY26" fmla="*/ 760439 h 6858000"/>
              <a:gd name="connsiteX27" fmla="*/ 11285438 w 12191999"/>
              <a:gd name="connsiteY27" fmla="*/ 784954 h 6858000"/>
              <a:gd name="connsiteX28" fmla="*/ 11279148 w 12191999"/>
              <a:gd name="connsiteY28" fmla="*/ 809339 h 6858000"/>
              <a:gd name="connsiteX29" fmla="*/ 11267462 w 12191999"/>
              <a:gd name="connsiteY29" fmla="*/ 813698 h 6858000"/>
              <a:gd name="connsiteX30" fmla="*/ 11255907 w 12191999"/>
              <a:gd name="connsiteY30" fmla="*/ 809339 h 6858000"/>
              <a:gd name="connsiteX31" fmla="*/ 11249616 w 12191999"/>
              <a:gd name="connsiteY31" fmla="*/ 784954 h 6858000"/>
              <a:gd name="connsiteX32" fmla="*/ 11255907 w 12191999"/>
              <a:gd name="connsiteY32" fmla="*/ 760439 h 6858000"/>
              <a:gd name="connsiteX33" fmla="*/ 11267462 w 12191999"/>
              <a:gd name="connsiteY33" fmla="*/ 755951 h 6858000"/>
              <a:gd name="connsiteX34" fmla="*/ 11708668 w 12191999"/>
              <a:gd name="connsiteY34" fmla="*/ 750005 h 6858000"/>
              <a:gd name="connsiteX35" fmla="*/ 11706381 w 12191999"/>
              <a:gd name="connsiteY35" fmla="*/ 752433 h 6858000"/>
              <a:gd name="connsiteX36" fmla="*/ 11706381 w 12191999"/>
              <a:gd name="connsiteY36" fmla="*/ 817032 h 6858000"/>
              <a:gd name="connsiteX37" fmla="*/ 11708420 w 12191999"/>
              <a:gd name="connsiteY37" fmla="*/ 819459 h 6858000"/>
              <a:gd name="connsiteX38" fmla="*/ 11715671 w 12191999"/>
              <a:gd name="connsiteY38" fmla="*/ 819459 h 6858000"/>
              <a:gd name="connsiteX39" fmla="*/ 11718206 w 12191999"/>
              <a:gd name="connsiteY39" fmla="*/ 817032 h 6858000"/>
              <a:gd name="connsiteX40" fmla="*/ 11718206 w 12191999"/>
              <a:gd name="connsiteY40" fmla="*/ 752433 h 6858000"/>
              <a:gd name="connsiteX41" fmla="*/ 11715660 w 12191999"/>
              <a:gd name="connsiteY41" fmla="*/ 750005 h 6858000"/>
              <a:gd name="connsiteX42" fmla="*/ 11708668 w 12191999"/>
              <a:gd name="connsiteY42" fmla="*/ 750005 h 6858000"/>
              <a:gd name="connsiteX43" fmla="*/ 11826514 w 12191999"/>
              <a:gd name="connsiteY43" fmla="*/ 749671 h 6858000"/>
              <a:gd name="connsiteX44" fmla="*/ 11822404 w 12191999"/>
              <a:gd name="connsiteY44" fmla="*/ 751851 h 6858000"/>
              <a:gd name="connsiteX45" fmla="*/ 11798623 w 12191999"/>
              <a:gd name="connsiteY45" fmla="*/ 781695 h 6858000"/>
              <a:gd name="connsiteX46" fmla="*/ 11798105 w 12191999"/>
              <a:gd name="connsiteY46" fmla="*/ 782461 h 6858000"/>
              <a:gd name="connsiteX47" fmla="*/ 11798234 w 12191999"/>
              <a:gd name="connsiteY47" fmla="*/ 783227 h 6858000"/>
              <a:gd name="connsiteX48" fmla="*/ 11822145 w 12191999"/>
              <a:gd name="connsiteY48" fmla="*/ 817420 h 6858000"/>
              <a:gd name="connsiteX49" fmla="*/ 11826126 w 12191999"/>
              <a:gd name="connsiteY49" fmla="*/ 819470 h 6858000"/>
              <a:gd name="connsiteX50" fmla="*/ 11835254 w 12191999"/>
              <a:gd name="connsiteY50" fmla="*/ 819470 h 6858000"/>
              <a:gd name="connsiteX51" fmla="*/ 11837175 w 12191999"/>
              <a:gd name="connsiteY51" fmla="*/ 817798 h 6858000"/>
              <a:gd name="connsiteX52" fmla="*/ 11836279 w 12191999"/>
              <a:gd name="connsiteY52" fmla="*/ 816136 h 6858000"/>
              <a:gd name="connsiteX53" fmla="*/ 11810826 w 12191999"/>
              <a:gd name="connsiteY53" fmla="*/ 782450 h 6858000"/>
              <a:gd name="connsiteX54" fmla="*/ 11810567 w 12191999"/>
              <a:gd name="connsiteY54" fmla="*/ 782192 h 6858000"/>
              <a:gd name="connsiteX55" fmla="*/ 11834607 w 12191999"/>
              <a:gd name="connsiteY55" fmla="*/ 753890 h 6858000"/>
              <a:gd name="connsiteX56" fmla="*/ 11835254 w 12191999"/>
              <a:gd name="connsiteY56" fmla="*/ 751203 h 6858000"/>
              <a:gd name="connsiteX57" fmla="*/ 11832816 w 12191999"/>
              <a:gd name="connsiteY57" fmla="*/ 749671 h 6858000"/>
              <a:gd name="connsiteX58" fmla="*/ 11826514 w 12191999"/>
              <a:gd name="connsiteY58" fmla="*/ 749671 h 6858000"/>
              <a:gd name="connsiteX59" fmla="*/ 11301634 w 12191999"/>
              <a:gd name="connsiteY59" fmla="*/ 749671 h 6858000"/>
              <a:gd name="connsiteX60" fmla="*/ 11299832 w 12191999"/>
              <a:gd name="connsiteY60" fmla="*/ 751462 h 6858000"/>
              <a:gd name="connsiteX61" fmla="*/ 11300350 w 12191999"/>
              <a:gd name="connsiteY61" fmla="*/ 753383 h 6858000"/>
              <a:gd name="connsiteX62" fmla="*/ 11324605 w 12191999"/>
              <a:gd name="connsiteY62" fmla="*/ 817399 h 6858000"/>
              <a:gd name="connsiteX63" fmla="*/ 11326785 w 12191999"/>
              <a:gd name="connsiteY63" fmla="*/ 819449 h 6858000"/>
              <a:gd name="connsiteX64" fmla="*/ 11332050 w 12191999"/>
              <a:gd name="connsiteY64" fmla="*/ 819449 h 6858000"/>
              <a:gd name="connsiteX65" fmla="*/ 11334489 w 12191999"/>
              <a:gd name="connsiteY65" fmla="*/ 817399 h 6858000"/>
              <a:gd name="connsiteX66" fmla="*/ 11358108 w 12191999"/>
              <a:gd name="connsiteY66" fmla="*/ 753135 h 6858000"/>
              <a:gd name="connsiteX67" fmla="*/ 11358366 w 12191999"/>
              <a:gd name="connsiteY67" fmla="*/ 751085 h 6858000"/>
              <a:gd name="connsiteX68" fmla="*/ 11356694 w 12191999"/>
              <a:gd name="connsiteY68" fmla="*/ 749671 h 6858000"/>
              <a:gd name="connsiteX69" fmla="*/ 11350015 w 12191999"/>
              <a:gd name="connsiteY69" fmla="*/ 749671 h 6858000"/>
              <a:gd name="connsiteX70" fmla="*/ 11348343 w 12191999"/>
              <a:gd name="connsiteY70" fmla="*/ 751592 h 6858000"/>
              <a:gd name="connsiteX71" fmla="*/ 11330885 w 12191999"/>
              <a:gd name="connsiteY71" fmla="*/ 802908 h 6858000"/>
              <a:gd name="connsiteX72" fmla="*/ 11312920 w 12191999"/>
              <a:gd name="connsiteY72" fmla="*/ 751851 h 6858000"/>
              <a:gd name="connsiteX73" fmla="*/ 11309845 w 12191999"/>
              <a:gd name="connsiteY73" fmla="*/ 749671 h 6858000"/>
              <a:gd name="connsiteX74" fmla="*/ 11301634 w 12191999"/>
              <a:gd name="connsiteY74" fmla="*/ 749671 h 6858000"/>
              <a:gd name="connsiteX75" fmla="*/ 11754223 w 12191999"/>
              <a:gd name="connsiteY75" fmla="*/ 748506 h 6858000"/>
              <a:gd name="connsiteX76" fmla="*/ 11731241 w 12191999"/>
              <a:gd name="connsiteY76" fmla="*/ 767625 h 6858000"/>
              <a:gd name="connsiteX77" fmla="*/ 11749346 w 12191999"/>
              <a:gd name="connsiteY77" fmla="*/ 788417 h 6858000"/>
              <a:gd name="connsiteX78" fmla="*/ 11764236 w 12191999"/>
              <a:gd name="connsiteY78" fmla="*/ 801894 h 6858000"/>
              <a:gd name="connsiteX79" fmla="*/ 11750500 w 12191999"/>
              <a:gd name="connsiteY79" fmla="*/ 813698 h 6858000"/>
              <a:gd name="connsiteX80" fmla="*/ 11733679 w 12191999"/>
              <a:gd name="connsiteY80" fmla="*/ 806641 h 6858000"/>
              <a:gd name="connsiteX81" fmla="*/ 11728673 w 12191999"/>
              <a:gd name="connsiteY81" fmla="*/ 811130 h 6858000"/>
              <a:gd name="connsiteX82" fmla="*/ 11750241 w 12191999"/>
              <a:gd name="connsiteY82" fmla="*/ 821402 h 6858000"/>
              <a:gd name="connsiteX83" fmla="*/ 11774896 w 12191999"/>
              <a:gd name="connsiteY83" fmla="*/ 800610 h 6858000"/>
              <a:gd name="connsiteX84" fmla="*/ 11741901 w 12191999"/>
              <a:gd name="connsiteY84" fmla="*/ 766471 h 6858000"/>
              <a:gd name="connsiteX85" fmla="*/ 11753457 w 12191999"/>
              <a:gd name="connsiteY85" fmla="*/ 756199 h 6858000"/>
              <a:gd name="connsiteX86" fmla="*/ 11767322 w 12191999"/>
              <a:gd name="connsiteY86" fmla="*/ 761335 h 6858000"/>
              <a:gd name="connsiteX87" fmla="*/ 11772328 w 12191999"/>
              <a:gd name="connsiteY87" fmla="*/ 756587 h 6858000"/>
              <a:gd name="connsiteX88" fmla="*/ 11754223 w 12191999"/>
              <a:gd name="connsiteY88" fmla="*/ 748506 h 6858000"/>
              <a:gd name="connsiteX89" fmla="*/ 11614257 w 12191999"/>
              <a:gd name="connsiteY89" fmla="*/ 748117 h 6858000"/>
              <a:gd name="connsiteX90" fmla="*/ 11599001 w 12191999"/>
              <a:gd name="connsiteY90" fmla="*/ 750167 h 6858000"/>
              <a:gd name="connsiteX91" fmla="*/ 11592721 w 12191999"/>
              <a:gd name="connsiteY91" fmla="*/ 755659 h 6858000"/>
              <a:gd name="connsiteX92" fmla="*/ 11592721 w 12191999"/>
              <a:gd name="connsiteY92" fmla="*/ 816902 h 6858000"/>
              <a:gd name="connsiteX93" fmla="*/ 11595418 w 12191999"/>
              <a:gd name="connsiteY93" fmla="*/ 819071 h 6858000"/>
              <a:gd name="connsiteX94" fmla="*/ 11602216 w 12191999"/>
              <a:gd name="connsiteY94" fmla="*/ 819071 h 6858000"/>
              <a:gd name="connsiteX95" fmla="*/ 11604654 w 12191999"/>
              <a:gd name="connsiteY95" fmla="*/ 816902 h 6858000"/>
              <a:gd name="connsiteX96" fmla="*/ 11604654 w 12191999"/>
              <a:gd name="connsiteY96" fmla="*/ 760774 h 6858000"/>
              <a:gd name="connsiteX97" fmla="*/ 11611452 w 12191999"/>
              <a:gd name="connsiteY97" fmla="*/ 754764 h 6858000"/>
              <a:gd name="connsiteX98" fmla="*/ 11625943 w 12191999"/>
              <a:gd name="connsiteY98" fmla="*/ 761033 h 6858000"/>
              <a:gd name="connsiteX99" fmla="*/ 11631823 w 12191999"/>
              <a:gd name="connsiteY99" fmla="*/ 755152 h 6858000"/>
              <a:gd name="connsiteX100" fmla="*/ 11614257 w 12191999"/>
              <a:gd name="connsiteY100" fmla="*/ 748117 h 6858000"/>
              <a:gd name="connsiteX101" fmla="*/ 11553619 w 12191999"/>
              <a:gd name="connsiteY101" fmla="*/ 748117 h 6858000"/>
              <a:gd name="connsiteX102" fmla="*/ 11536236 w 12191999"/>
              <a:gd name="connsiteY102" fmla="*/ 753124 h 6858000"/>
              <a:gd name="connsiteX103" fmla="*/ 11523450 w 12191999"/>
              <a:gd name="connsiteY103" fmla="*/ 784954 h 6858000"/>
              <a:gd name="connsiteX104" fmla="*/ 11536236 w 12191999"/>
              <a:gd name="connsiteY104" fmla="*/ 816654 h 6858000"/>
              <a:gd name="connsiteX105" fmla="*/ 11553619 w 12191999"/>
              <a:gd name="connsiteY105" fmla="*/ 821531 h 6858000"/>
              <a:gd name="connsiteX106" fmla="*/ 11571001 w 12191999"/>
              <a:gd name="connsiteY106" fmla="*/ 816654 h 6858000"/>
              <a:gd name="connsiteX107" fmla="*/ 11583917 w 12191999"/>
              <a:gd name="connsiteY107" fmla="*/ 784954 h 6858000"/>
              <a:gd name="connsiteX108" fmla="*/ 11571001 w 12191999"/>
              <a:gd name="connsiteY108" fmla="*/ 753124 h 6858000"/>
              <a:gd name="connsiteX109" fmla="*/ 11553619 w 12191999"/>
              <a:gd name="connsiteY109" fmla="*/ 748117 h 6858000"/>
              <a:gd name="connsiteX110" fmla="*/ 11486031 w 12191999"/>
              <a:gd name="connsiteY110" fmla="*/ 748117 h 6858000"/>
              <a:gd name="connsiteX111" fmla="*/ 11465229 w 12191999"/>
              <a:gd name="connsiteY111" fmla="*/ 751452 h 6858000"/>
              <a:gd name="connsiteX112" fmla="*/ 11459230 w 12191999"/>
              <a:gd name="connsiteY112" fmla="*/ 756965 h 6858000"/>
              <a:gd name="connsiteX113" fmla="*/ 11459230 w 12191999"/>
              <a:gd name="connsiteY113" fmla="*/ 817010 h 6858000"/>
              <a:gd name="connsiteX114" fmla="*/ 11461787 w 12191999"/>
              <a:gd name="connsiteY114" fmla="*/ 819449 h 6858000"/>
              <a:gd name="connsiteX115" fmla="*/ 11468422 w 12191999"/>
              <a:gd name="connsiteY115" fmla="*/ 819449 h 6858000"/>
              <a:gd name="connsiteX116" fmla="*/ 11471228 w 12191999"/>
              <a:gd name="connsiteY116" fmla="*/ 816751 h 6858000"/>
              <a:gd name="connsiteX117" fmla="*/ 11471228 w 12191999"/>
              <a:gd name="connsiteY117" fmla="*/ 761454 h 6858000"/>
              <a:gd name="connsiteX118" fmla="*/ 11485654 w 12191999"/>
              <a:gd name="connsiteY118" fmla="*/ 755422 h 6858000"/>
              <a:gd name="connsiteX119" fmla="*/ 11501223 w 12191999"/>
              <a:gd name="connsiteY119" fmla="*/ 771844 h 6858000"/>
              <a:gd name="connsiteX120" fmla="*/ 11501223 w 12191999"/>
              <a:gd name="connsiteY120" fmla="*/ 816751 h 6858000"/>
              <a:gd name="connsiteX121" fmla="*/ 11504288 w 12191999"/>
              <a:gd name="connsiteY121" fmla="*/ 819449 h 6858000"/>
              <a:gd name="connsiteX122" fmla="*/ 11511690 w 12191999"/>
              <a:gd name="connsiteY122" fmla="*/ 819449 h 6858000"/>
              <a:gd name="connsiteX123" fmla="*/ 11512963 w 12191999"/>
              <a:gd name="connsiteY123" fmla="*/ 816762 h 6858000"/>
              <a:gd name="connsiteX124" fmla="*/ 11512963 w 12191999"/>
              <a:gd name="connsiteY124" fmla="*/ 770312 h 6858000"/>
              <a:gd name="connsiteX125" fmla="*/ 11486031 w 12191999"/>
              <a:gd name="connsiteY125" fmla="*/ 748117 h 6858000"/>
              <a:gd name="connsiteX126" fmla="*/ 11389700 w 12191999"/>
              <a:gd name="connsiteY126" fmla="*/ 748117 h 6858000"/>
              <a:gd name="connsiteX127" fmla="*/ 11372242 w 12191999"/>
              <a:gd name="connsiteY127" fmla="*/ 753124 h 6858000"/>
              <a:gd name="connsiteX128" fmla="*/ 11359402 w 12191999"/>
              <a:gd name="connsiteY128" fmla="*/ 784954 h 6858000"/>
              <a:gd name="connsiteX129" fmla="*/ 11372242 w 12191999"/>
              <a:gd name="connsiteY129" fmla="*/ 816654 h 6858000"/>
              <a:gd name="connsiteX130" fmla="*/ 11389700 w 12191999"/>
              <a:gd name="connsiteY130" fmla="*/ 821531 h 6858000"/>
              <a:gd name="connsiteX131" fmla="*/ 11407158 w 12191999"/>
              <a:gd name="connsiteY131" fmla="*/ 816654 h 6858000"/>
              <a:gd name="connsiteX132" fmla="*/ 11420127 w 12191999"/>
              <a:gd name="connsiteY132" fmla="*/ 784954 h 6858000"/>
              <a:gd name="connsiteX133" fmla="*/ 11407158 w 12191999"/>
              <a:gd name="connsiteY133" fmla="*/ 753124 h 6858000"/>
              <a:gd name="connsiteX134" fmla="*/ 11389700 w 12191999"/>
              <a:gd name="connsiteY134" fmla="*/ 748117 h 6858000"/>
              <a:gd name="connsiteX135" fmla="*/ 11267473 w 12191999"/>
              <a:gd name="connsiteY135" fmla="*/ 748117 h 6858000"/>
              <a:gd name="connsiteX136" fmla="*/ 11250015 w 12191999"/>
              <a:gd name="connsiteY136" fmla="*/ 753124 h 6858000"/>
              <a:gd name="connsiteX137" fmla="*/ 11237046 w 12191999"/>
              <a:gd name="connsiteY137" fmla="*/ 784954 h 6858000"/>
              <a:gd name="connsiteX138" fmla="*/ 11250015 w 12191999"/>
              <a:gd name="connsiteY138" fmla="*/ 816654 h 6858000"/>
              <a:gd name="connsiteX139" fmla="*/ 11267473 w 12191999"/>
              <a:gd name="connsiteY139" fmla="*/ 821531 h 6858000"/>
              <a:gd name="connsiteX140" fmla="*/ 11284931 w 12191999"/>
              <a:gd name="connsiteY140" fmla="*/ 816654 h 6858000"/>
              <a:gd name="connsiteX141" fmla="*/ 11297771 w 12191999"/>
              <a:gd name="connsiteY141" fmla="*/ 784954 h 6858000"/>
              <a:gd name="connsiteX142" fmla="*/ 11284931 w 12191999"/>
              <a:gd name="connsiteY142" fmla="*/ 753124 h 6858000"/>
              <a:gd name="connsiteX143" fmla="*/ 11267473 w 12191999"/>
              <a:gd name="connsiteY143" fmla="*/ 748117 h 6858000"/>
              <a:gd name="connsiteX144" fmla="*/ 11199756 w 12191999"/>
              <a:gd name="connsiteY144" fmla="*/ 748117 h 6858000"/>
              <a:gd name="connsiteX145" fmla="*/ 11178857 w 12191999"/>
              <a:gd name="connsiteY145" fmla="*/ 751452 h 6858000"/>
              <a:gd name="connsiteX146" fmla="*/ 11172825 w 12191999"/>
              <a:gd name="connsiteY146" fmla="*/ 756965 h 6858000"/>
              <a:gd name="connsiteX147" fmla="*/ 11172825 w 12191999"/>
              <a:gd name="connsiteY147" fmla="*/ 817010 h 6858000"/>
              <a:gd name="connsiteX148" fmla="*/ 11175263 w 12191999"/>
              <a:gd name="connsiteY148" fmla="*/ 819449 h 6858000"/>
              <a:gd name="connsiteX149" fmla="*/ 11181932 w 12191999"/>
              <a:gd name="connsiteY149" fmla="*/ 819449 h 6858000"/>
              <a:gd name="connsiteX150" fmla="*/ 11184748 w 12191999"/>
              <a:gd name="connsiteY150" fmla="*/ 816751 h 6858000"/>
              <a:gd name="connsiteX151" fmla="*/ 11184748 w 12191999"/>
              <a:gd name="connsiteY151" fmla="*/ 761454 h 6858000"/>
              <a:gd name="connsiteX152" fmla="*/ 11199238 w 12191999"/>
              <a:gd name="connsiteY152" fmla="*/ 755422 h 6858000"/>
              <a:gd name="connsiteX153" fmla="*/ 11214884 w 12191999"/>
              <a:gd name="connsiteY153" fmla="*/ 771844 h 6858000"/>
              <a:gd name="connsiteX154" fmla="*/ 11214884 w 12191999"/>
              <a:gd name="connsiteY154" fmla="*/ 816751 h 6858000"/>
              <a:gd name="connsiteX155" fmla="*/ 11217959 w 12191999"/>
              <a:gd name="connsiteY155" fmla="*/ 819449 h 6858000"/>
              <a:gd name="connsiteX156" fmla="*/ 11225393 w 12191999"/>
              <a:gd name="connsiteY156" fmla="*/ 819449 h 6858000"/>
              <a:gd name="connsiteX157" fmla="*/ 11226817 w 12191999"/>
              <a:gd name="connsiteY157" fmla="*/ 816762 h 6858000"/>
              <a:gd name="connsiteX158" fmla="*/ 11226817 w 12191999"/>
              <a:gd name="connsiteY158" fmla="*/ 770312 h 6858000"/>
              <a:gd name="connsiteX159" fmla="*/ 11199756 w 12191999"/>
              <a:gd name="connsiteY159" fmla="*/ 748117 h 6858000"/>
              <a:gd name="connsiteX160" fmla="*/ 11681273 w 12191999"/>
              <a:gd name="connsiteY160" fmla="*/ 724801 h 6858000"/>
              <a:gd name="connsiteX161" fmla="*/ 11678845 w 12191999"/>
              <a:gd name="connsiteY161" fmla="*/ 727876 h 6858000"/>
              <a:gd name="connsiteX162" fmla="*/ 11678845 w 12191999"/>
              <a:gd name="connsiteY162" fmla="*/ 752250 h 6858000"/>
              <a:gd name="connsiteX163" fmla="*/ 11664279 w 12191999"/>
              <a:gd name="connsiteY163" fmla="*/ 748527 h 6858000"/>
              <a:gd name="connsiteX164" fmla="*/ 11632848 w 12191999"/>
              <a:gd name="connsiteY164" fmla="*/ 784954 h 6858000"/>
              <a:gd name="connsiteX165" fmla="*/ 11666707 w 12191999"/>
              <a:gd name="connsiteY165" fmla="*/ 821510 h 6858000"/>
              <a:gd name="connsiteX166" fmla="*/ 11690477 w 12191999"/>
              <a:gd name="connsiteY166" fmla="*/ 812036 h 6858000"/>
              <a:gd name="connsiteX167" fmla="*/ 11690477 w 12191999"/>
              <a:gd name="connsiteY167" fmla="*/ 727498 h 6858000"/>
              <a:gd name="connsiteX168" fmla="*/ 11687919 w 12191999"/>
              <a:gd name="connsiteY168" fmla="*/ 724801 h 6858000"/>
              <a:gd name="connsiteX169" fmla="*/ 11681273 w 12191999"/>
              <a:gd name="connsiteY169" fmla="*/ 724801 h 6858000"/>
              <a:gd name="connsiteX170" fmla="*/ 11786797 w 12191999"/>
              <a:gd name="connsiteY170" fmla="*/ 724552 h 6858000"/>
              <a:gd name="connsiteX171" fmla="*/ 11784607 w 12191999"/>
              <a:gd name="connsiteY171" fmla="*/ 726732 h 6858000"/>
              <a:gd name="connsiteX172" fmla="*/ 11784607 w 12191999"/>
              <a:gd name="connsiteY172" fmla="*/ 817280 h 6858000"/>
              <a:gd name="connsiteX173" fmla="*/ 11786797 w 12191999"/>
              <a:gd name="connsiteY173" fmla="*/ 819330 h 6858000"/>
              <a:gd name="connsiteX174" fmla="*/ 11793864 w 12191999"/>
              <a:gd name="connsiteY174" fmla="*/ 819330 h 6858000"/>
              <a:gd name="connsiteX175" fmla="*/ 11796303 w 12191999"/>
              <a:gd name="connsiteY175" fmla="*/ 817409 h 6858000"/>
              <a:gd name="connsiteX176" fmla="*/ 11796303 w 12191999"/>
              <a:gd name="connsiteY176" fmla="*/ 726473 h 6858000"/>
              <a:gd name="connsiteX177" fmla="*/ 11793864 w 12191999"/>
              <a:gd name="connsiteY177" fmla="*/ 724552 h 6858000"/>
              <a:gd name="connsiteX178" fmla="*/ 11786797 w 12191999"/>
              <a:gd name="connsiteY178" fmla="*/ 724552 h 6858000"/>
              <a:gd name="connsiteX179" fmla="*/ 11712617 w 12191999"/>
              <a:gd name="connsiteY179" fmla="*/ 723776 h 6858000"/>
              <a:gd name="connsiteX180" fmla="*/ 11705237 w 12191999"/>
              <a:gd name="connsiteY180" fmla="*/ 730940 h 6858000"/>
              <a:gd name="connsiteX181" fmla="*/ 11712358 w 12191999"/>
              <a:gd name="connsiteY181" fmla="*/ 737975 h 6858000"/>
              <a:gd name="connsiteX182" fmla="*/ 11719609 w 12191999"/>
              <a:gd name="connsiteY182" fmla="*/ 730433 h 6858000"/>
              <a:gd name="connsiteX183" fmla="*/ 11712617 w 12191999"/>
              <a:gd name="connsiteY183" fmla="*/ 723776 h 6858000"/>
              <a:gd name="connsiteX184" fmla="*/ 11855021 w 12191999"/>
              <a:gd name="connsiteY184" fmla="*/ 713601 h 6858000"/>
              <a:gd name="connsiteX185" fmla="*/ 11855284 w 12191999"/>
              <a:gd name="connsiteY185" fmla="*/ 713794 h 6858000"/>
              <a:gd name="connsiteX186" fmla="*/ 11855021 w 12191999"/>
              <a:gd name="connsiteY186" fmla="*/ 713860 h 6858000"/>
              <a:gd name="connsiteX187" fmla="*/ 11855021 w 12191999"/>
              <a:gd name="connsiteY187" fmla="*/ 713601 h 6858000"/>
              <a:gd name="connsiteX188" fmla="*/ 11847209 w 12191999"/>
              <a:gd name="connsiteY188" fmla="*/ 704235 h 6858000"/>
              <a:gd name="connsiteX189" fmla="*/ 11851428 w 12191999"/>
              <a:gd name="connsiteY189" fmla="*/ 704235 h 6858000"/>
              <a:gd name="connsiteX190" fmla="*/ 11857190 w 12191999"/>
              <a:gd name="connsiteY190" fmla="*/ 707699 h 6858000"/>
              <a:gd name="connsiteX191" fmla="*/ 11851817 w 12191999"/>
              <a:gd name="connsiteY191" fmla="*/ 711162 h 6858000"/>
              <a:gd name="connsiteX192" fmla="*/ 11847209 w 12191999"/>
              <a:gd name="connsiteY192" fmla="*/ 711162 h 6858000"/>
              <a:gd name="connsiteX193" fmla="*/ 11843627 w 12191999"/>
              <a:gd name="connsiteY193" fmla="*/ 701020 h 6858000"/>
              <a:gd name="connsiteX194" fmla="*/ 11843627 w 12191999"/>
              <a:gd name="connsiteY194" fmla="*/ 724250 h 6858000"/>
              <a:gd name="connsiteX195" fmla="*/ 11847468 w 12191999"/>
              <a:gd name="connsiteY195" fmla="*/ 724250 h 6858000"/>
              <a:gd name="connsiteX196" fmla="*/ 11847468 w 12191999"/>
              <a:gd name="connsiteY196" fmla="*/ 714367 h 6858000"/>
              <a:gd name="connsiteX197" fmla="*/ 11849648 w 12191999"/>
              <a:gd name="connsiteY197" fmla="*/ 714367 h 6858000"/>
              <a:gd name="connsiteX198" fmla="*/ 11856553 w 12191999"/>
              <a:gd name="connsiteY198" fmla="*/ 720528 h 6858000"/>
              <a:gd name="connsiteX199" fmla="*/ 11858603 w 12191999"/>
              <a:gd name="connsiteY199" fmla="*/ 724121 h 6858000"/>
              <a:gd name="connsiteX200" fmla="*/ 11863081 w 12191999"/>
              <a:gd name="connsiteY200" fmla="*/ 724121 h 6858000"/>
              <a:gd name="connsiteX201" fmla="*/ 11860265 w 12191999"/>
              <a:gd name="connsiteY201" fmla="*/ 719503 h 6858000"/>
              <a:gd name="connsiteX202" fmla="*/ 11857064 w 12191999"/>
              <a:gd name="connsiteY202" fmla="*/ 715107 h 6858000"/>
              <a:gd name="connsiteX203" fmla="*/ 11855284 w 12191999"/>
              <a:gd name="connsiteY203" fmla="*/ 713794 h 6858000"/>
              <a:gd name="connsiteX204" fmla="*/ 11858039 w 12191999"/>
              <a:gd name="connsiteY204" fmla="*/ 713107 h 6858000"/>
              <a:gd name="connsiteX205" fmla="*/ 11861549 w 12191999"/>
              <a:gd name="connsiteY205" fmla="*/ 707310 h 6858000"/>
              <a:gd name="connsiteX206" fmla="*/ 11859370 w 12191999"/>
              <a:gd name="connsiteY206" fmla="*/ 702822 h 6858000"/>
              <a:gd name="connsiteX207" fmla="*/ 11851817 w 12191999"/>
              <a:gd name="connsiteY207" fmla="*/ 701020 h 6858000"/>
              <a:gd name="connsiteX208" fmla="*/ 11843627 w 12191999"/>
              <a:gd name="connsiteY208" fmla="*/ 701020 h 6858000"/>
              <a:gd name="connsiteX209" fmla="*/ 11852712 w 12191999"/>
              <a:gd name="connsiteY209" fmla="*/ 694611 h 6858000"/>
              <a:gd name="connsiteX210" fmla="*/ 11870623 w 12191999"/>
              <a:gd name="connsiteY210" fmla="*/ 712446 h 6858000"/>
              <a:gd name="connsiteX211" fmla="*/ 11852712 w 12191999"/>
              <a:gd name="connsiteY211" fmla="*/ 730541 h 6858000"/>
              <a:gd name="connsiteX212" fmla="*/ 11834931 w 12191999"/>
              <a:gd name="connsiteY212" fmla="*/ 712446 h 6858000"/>
              <a:gd name="connsiteX213" fmla="*/ 11852712 w 12191999"/>
              <a:gd name="connsiteY213" fmla="*/ 694611 h 6858000"/>
              <a:gd name="connsiteX214" fmla="*/ 11852712 w 12191999"/>
              <a:gd name="connsiteY214" fmla="*/ 690888 h 6858000"/>
              <a:gd name="connsiteX215" fmla="*/ 11831348 w 12191999"/>
              <a:gd name="connsiteY215" fmla="*/ 712446 h 6858000"/>
              <a:gd name="connsiteX216" fmla="*/ 11852712 w 12191999"/>
              <a:gd name="connsiteY216" fmla="*/ 734004 h 6858000"/>
              <a:gd name="connsiteX217" fmla="*/ 11874076 w 12191999"/>
              <a:gd name="connsiteY217" fmla="*/ 712446 h 6858000"/>
              <a:gd name="connsiteX218" fmla="*/ 11852712 w 12191999"/>
              <a:gd name="connsiteY218" fmla="*/ 690888 h 6858000"/>
              <a:gd name="connsiteX219" fmla="*/ 11639380 w 12191999"/>
              <a:gd name="connsiteY219" fmla="*/ 551044 h 6858000"/>
              <a:gd name="connsiteX220" fmla="*/ 11641189 w 12191999"/>
              <a:gd name="connsiteY220" fmla="*/ 551862 h 6858000"/>
              <a:gd name="connsiteX221" fmla="*/ 11644652 w 12191999"/>
              <a:gd name="connsiteY221" fmla="*/ 634274 h 6858000"/>
              <a:gd name="connsiteX222" fmla="*/ 11640682 w 12191999"/>
              <a:gd name="connsiteY222" fmla="*/ 633508 h 6858000"/>
              <a:gd name="connsiteX223" fmla="*/ 11634273 w 12191999"/>
              <a:gd name="connsiteY223" fmla="*/ 599671 h 6858000"/>
              <a:gd name="connsiteX224" fmla="*/ 11638243 w 12191999"/>
              <a:gd name="connsiteY224" fmla="*/ 552250 h 6858000"/>
              <a:gd name="connsiteX225" fmla="*/ 11639380 w 12191999"/>
              <a:gd name="connsiteY225" fmla="*/ 551044 h 6858000"/>
              <a:gd name="connsiteX226" fmla="*/ 11490639 w 12191999"/>
              <a:gd name="connsiteY226" fmla="*/ 502002 h 6858000"/>
              <a:gd name="connsiteX227" fmla="*/ 11550015 w 12191999"/>
              <a:gd name="connsiteY227" fmla="*/ 504052 h 6858000"/>
              <a:gd name="connsiteX228" fmla="*/ 11548343 w 12191999"/>
              <a:gd name="connsiteY228" fmla="*/ 536605 h 6858000"/>
              <a:gd name="connsiteX229" fmla="*/ 11499486 w 12191999"/>
              <a:gd name="connsiteY229" fmla="*/ 541094 h 6858000"/>
              <a:gd name="connsiteX230" fmla="*/ 11492948 w 12191999"/>
              <a:gd name="connsiteY230" fmla="*/ 533659 h 6858000"/>
              <a:gd name="connsiteX231" fmla="*/ 11490639 w 12191999"/>
              <a:gd name="connsiteY231" fmla="*/ 502002 h 6858000"/>
              <a:gd name="connsiteX232" fmla="*/ 11594253 w 12191999"/>
              <a:gd name="connsiteY232" fmla="*/ 498797 h 6858000"/>
              <a:gd name="connsiteX233" fmla="*/ 11598612 w 12191999"/>
              <a:gd name="connsiteY233" fmla="*/ 520075 h 6858000"/>
              <a:gd name="connsiteX234" fmla="*/ 11588351 w 12191999"/>
              <a:gd name="connsiteY234" fmla="*/ 527509 h 6858000"/>
              <a:gd name="connsiteX235" fmla="*/ 11580011 w 12191999"/>
              <a:gd name="connsiteY235" fmla="*/ 500718 h 6858000"/>
              <a:gd name="connsiteX236" fmla="*/ 11594253 w 12191999"/>
              <a:gd name="connsiteY236" fmla="*/ 498797 h 6858000"/>
              <a:gd name="connsiteX237" fmla="*/ 11441405 w 12191999"/>
              <a:gd name="connsiteY237" fmla="*/ 491374 h 6858000"/>
              <a:gd name="connsiteX238" fmla="*/ 11460384 w 12191999"/>
              <a:gd name="connsiteY238" fmla="*/ 496499 h 6858000"/>
              <a:gd name="connsiteX239" fmla="*/ 11442948 w 12191999"/>
              <a:gd name="connsiteY239" fmla="*/ 533670 h 6858000"/>
              <a:gd name="connsiteX240" fmla="*/ 11434607 w 12191999"/>
              <a:gd name="connsiteY240" fmla="*/ 527132 h 6858000"/>
              <a:gd name="connsiteX241" fmla="*/ 11441405 w 12191999"/>
              <a:gd name="connsiteY241" fmla="*/ 491374 h 6858000"/>
              <a:gd name="connsiteX242" fmla="*/ 11419441 w 12191999"/>
              <a:gd name="connsiteY242" fmla="*/ 484343 h 6858000"/>
              <a:gd name="connsiteX243" fmla="*/ 11431543 w 12191999"/>
              <a:gd name="connsiteY243" fmla="*/ 488299 h 6858000"/>
              <a:gd name="connsiteX244" fmla="*/ 11423202 w 12191999"/>
              <a:gd name="connsiteY244" fmla="*/ 532257 h 6858000"/>
              <a:gd name="connsiteX245" fmla="*/ 11444102 w 12191999"/>
              <a:gd name="connsiteY245" fmla="*/ 543154 h 6858000"/>
              <a:gd name="connsiteX246" fmla="*/ 11469620 w 12191999"/>
              <a:gd name="connsiteY246" fmla="*/ 498549 h 6858000"/>
              <a:gd name="connsiteX247" fmla="*/ 11481672 w 12191999"/>
              <a:gd name="connsiteY247" fmla="*/ 500729 h 6858000"/>
              <a:gd name="connsiteX248" fmla="*/ 11485395 w 12191999"/>
              <a:gd name="connsiteY248" fmla="*/ 542507 h 6858000"/>
              <a:gd name="connsiteX249" fmla="*/ 11498472 w 12191999"/>
              <a:gd name="connsiteY249" fmla="*/ 550707 h 6858000"/>
              <a:gd name="connsiteX250" fmla="*/ 11555917 w 12191999"/>
              <a:gd name="connsiteY250" fmla="*/ 543532 h 6858000"/>
              <a:gd name="connsiteX251" fmla="*/ 11559122 w 12191999"/>
              <a:gd name="connsiteY251" fmla="*/ 503286 h 6858000"/>
              <a:gd name="connsiteX252" fmla="*/ 11570149 w 12191999"/>
              <a:gd name="connsiteY252" fmla="*/ 502002 h 6858000"/>
              <a:gd name="connsiteX253" fmla="*/ 11579385 w 12191999"/>
              <a:gd name="connsiteY253" fmla="*/ 528405 h 6858000"/>
              <a:gd name="connsiteX254" fmla="*/ 11598752 w 12191999"/>
              <a:gd name="connsiteY254" fmla="*/ 531739 h 6858000"/>
              <a:gd name="connsiteX255" fmla="*/ 11602723 w 12191999"/>
              <a:gd name="connsiteY255" fmla="*/ 497773 h 6858000"/>
              <a:gd name="connsiteX256" fmla="*/ 11625673 w 12191999"/>
              <a:gd name="connsiteY256" fmla="*/ 533282 h 6858000"/>
              <a:gd name="connsiteX257" fmla="*/ 11612855 w 12191999"/>
              <a:gd name="connsiteY257" fmla="*/ 586216 h 6858000"/>
              <a:gd name="connsiteX258" fmla="*/ 11537326 w 12191999"/>
              <a:gd name="connsiteY258" fmla="*/ 569428 h 6858000"/>
              <a:gd name="connsiteX259" fmla="*/ 11459488 w 12191999"/>
              <a:gd name="connsiteY259" fmla="*/ 611465 h 6858000"/>
              <a:gd name="connsiteX260" fmla="*/ 11456154 w 12191999"/>
              <a:gd name="connsiteY260" fmla="*/ 612360 h 6858000"/>
              <a:gd name="connsiteX261" fmla="*/ 11418325 w 12191999"/>
              <a:gd name="connsiteY261" fmla="*/ 585191 h 6858000"/>
              <a:gd name="connsiteX262" fmla="*/ 11388707 w 12191999"/>
              <a:gd name="connsiteY262" fmla="*/ 549434 h 6858000"/>
              <a:gd name="connsiteX263" fmla="*/ 11414743 w 12191999"/>
              <a:gd name="connsiteY263" fmla="*/ 487403 h 6858000"/>
              <a:gd name="connsiteX264" fmla="*/ 11419441 w 12191999"/>
              <a:gd name="connsiteY264" fmla="*/ 484343 h 6858000"/>
              <a:gd name="connsiteX265" fmla="*/ 11358173 w 12191999"/>
              <a:gd name="connsiteY265" fmla="*/ 469801 h 6858000"/>
              <a:gd name="connsiteX266" fmla="*/ 11346260 w 12191999"/>
              <a:gd name="connsiteY266" fmla="*/ 478275 h 6858000"/>
              <a:gd name="connsiteX267" fmla="*/ 11361744 w 12191999"/>
              <a:gd name="connsiteY267" fmla="*/ 470744 h 6858000"/>
              <a:gd name="connsiteX268" fmla="*/ 11358173 w 12191999"/>
              <a:gd name="connsiteY268" fmla="*/ 469801 h 6858000"/>
              <a:gd name="connsiteX269" fmla="*/ 11354455 w 12191999"/>
              <a:gd name="connsiteY269" fmla="*/ 453696 h 6858000"/>
              <a:gd name="connsiteX270" fmla="*/ 11379471 w 12191999"/>
              <a:gd name="connsiteY270" fmla="*/ 464453 h 6858000"/>
              <a:gd name="connsiteX271" fmla="*/ 11401267 w 12191999"/>
              <a:gd name="connsiteY271" fmla="*/ 487522 h 6858000"/>
              <a:gd name="connsiteX272" fmla="*/ 11376515 w 12191999"/>
              <a:gd name="connsiteY272" fmla="*/ 541611 h 6858000"/>
              <a:gd name="connsiteX273" fmla="*/ 11357665 w 12191999"/>
              <a:gd name="connsiteY273" fmla="*/ 511745 h 6858000"/>
              <a:gd name="connsiteX274" fmla="*/ 11330734 w 12191999"/>
              <a:gd name="connsiteY274" fmla="*/ 504052 h 6858000"/>
              <a:gd name="connsiteX275" fmla="*/ 11328166 w 12191999"/>
              <a:gd name="connsiteY275" fmla="*/ 491881 h 6858000"/>
              <a:gd name="connsiteX276" fmla="*/ 11335600 w 12191999"/>
              <a:gd name="connsiteY276" fmla="*/ 481879 h 6858000"/>
              <a:gd name="connsiteX277" fmla="*/ 11338297 w 12191999"/>
              <a:gd name="connsiteY277" fmla="*/ 470604 h 6858000"/>
              <a:gd name="connsiteX278" fmla="*/ 11349972 w 12191999"/>
              <a:gd name="connsiteY278" fmla="*/ 456124 h 6858000"/>
              <a:gd name="connsiteX279" fmla="*/ 11354455 w 12191999"/>
              <a:gd name="connsiteY279" fmla="*/ 453696 h 6858000"/>
              <a:gd name="connsiteX280" fmla="*/ 11324025 w 12191999"/>
              <a:gd name="connsiteY280" fmla="*/ 392924 h 6858000"/>
              <a:gd name="connsiteX281" fmla="*/ 11322134 w 12191999"/>
              <a:gd name="connsiteY281" fmla="*/ 400006 h 6858000"/>
              <a:gd name="connsiteX282" fmla="*/ 11335988 w 12191999"/>
              <a:gd name="connsiteY282" fmla="*/ 441536 h 6858000"/>
              <a:gd name="connsiteX283" fmla="*/ 11339193 w 12191999"/>
              <a:gd name="connsiteY283" fmla="*/ 451786 h 6858000"/>
              <a:gd name="connsiteX284" fmla="*/ 11328425 w 12191999"/>
              <a:gd name="connsiteY284" fmla="*/ 467162 h 6858000"/>
              <a:gd name="connsiteX285" fmla="*/ 11327270 w 12191999"/>
              <a:gd name="connsiteY285" fmla="*/ 474855 h 6858000"/>
              <a:gd name="connsiteX286" fmla="*/ 11315477 w 12191999"/>
              <a:gd name="connsiteY286" fmla="*/ 490748 h 6858000"/>
              <a:gd name="connsiteX287" fmla="*/ 11317268 w 12191999"/>
              <a:gd name="connsiteY287" fmla="*/ 503696 h 6858000"/>
              <a:gd name="connsiteX288" fmla="*/ 11327788 w 12191999"/>
              <a:gd name="connsiteY288" fmla="*/ 514594 h 6858000"/>
              <a:gd name="connsiteX289" fmla="*/ 11341890 w 12191999"/>
              <a:gd name="connsiteY289" fmla="*/ 516137 h 6858000"/>
              <a:gd name="connsiteX290" fmla="*/ 11358561 w 12191999"/>
              <a:gd name="connsiteY290" fmla="*/ 529214 h 6858000"/>
              <a:gd name="connsiteX291" fmla="*/ 11388308 w 12191999"/>
              <a:gd name="connsiteY291" fmla="*/ 580476 h 6858000"/>
              <a:gd name="connsiteX292" fmla="*/ 11394717 w 12191999"/>
              <a:gd name="connsiteY292" fmla="*/ 606490 h 6858000"/>
              <a:gd name="connsiteX293" fmla="*/ 11360611 w 12191999"/>
              <a:gd name="connsiteY293" fmla="*/ 709026 h 6858000"/>
              <a:gd name="connsiteX294" fmla="*/ 11362402 w 12191999"/>
              <a:gd name="connsiteY294" fmla="*/ 719406 h 6858000"/>
              <a:gd name="connsiteX295" fmla="*/ 11388567 w 12191999"/>
              <a:gd name="connsiteY295" fmla="*/ 719406 h 6858000"/>
              <a:gd name="connsiteX296" fmla="*/ 11394210 w 12191999"/>
              <a:gd name="connsiteY296" fmla="*/ 711972 h 6858000"/>
              <a:gd name="connsiteX297" fmla="*/ 11429094 w 12191999"/>
              <a:gd name="connsiteY297" fmla="*/ 608411 h 6858000"/>
              <a:gd name="connsiteX298" fmla="*/ 11464484 w 12191999"/>
              <a:gd name="connsiteY298" fmla="*/ 709921 h 6858000"/>
              <a:gd name="connsiteX299" fmla="*/ 11468207 w 12191999"/>
              <a:gd name="connsiteY299" fmla="*/ 719665 h 6858000"/>
              <a:gd name="connsiteX300" fmla="*/ 11490650 w 12191999"/>
              <a:gd name="connsiteY300" fmla="*/ 719665 h 6858000"/>
              <a:gd name="connsiteX301" fmla="*/ 11497954 w 12191999"/>
              <a:gd name="connsiteY301" fmla="*/ 713126 h 6858000"/>
              <a:gd name="connsiteX302" fmla="*/ 11473979 w 12191999"/>
              <a:gd name="connsiteY302" fmla="*/ 619309 h 6858000"/>
              <a:gd name="connsiteX303" fmla="*/ 11535276 w 12191999"/>
              <a:gd name="connsiteY303" fmla="*/ 595345 h 6858000"/>
              <a:gd name="connsiteX304" fmla="*/ 11569383 w 12191999"/>
              <a:gd name="connsiteY304" fmla="*/ 622136 h 6858000"/>
              <a:gd name="connsiteX305" fmla="*/ 11512315 w 12191999"/>
              <a:gd name="connsiteY305" fmla="*/ 709932 h 6858000"/>
              <a:gd name="connsiteX306" fmla="*/ 11514624 w 12191999"/>
              <a:gd name="connsiteY306" fmla="*/ 719417 h 6858000"/>
              <a:gd name="connsiteX307" fmla="*/ 11538351 w 12191999"/>
              <a:gd name="connsiteY307" fmla="*/ 719417 h 6858000"/>
              <a:gd name="connsiteX308" fmla="*/ 11547069 w 12191999"/>
              <a:gd name="connsiteY308" fmla="*/ 713903 h 6858000"/>
              <a:gd name="connsiteX309" fmla="*/ 11598623 w 12191999"/>
              <a:gd name="connsiteY309" fmla="*/ 630983 h 6858000"/>
              <a:gd name="connsiteX310" fmla="*/ 11608496 w 12191999"/>
              <a:gd name="connsiteY310" fmla="*/ 600869 h 6858000"/>
              <a:gd name="connsiteX311" fmla="*/ 11599130 w 12191999"/>
              <a:gd name="connsiteY311" fmla="*/ 710062 h 6858000"/>
              <a:gd name="connsiteX312" fmla="*/ 11601439 w 12191999"/>
              <a:gd name="connsiteY312" fmla="*/ 719287 h 6858000"/>
              <a:gd name="connsiteX313" fmla="*/ 11622857 w 12191999"/>
              <a:gd name="connsiteY313" fmla="*/ 719287 h 6858000"/>
              <a:gd name="connsiteX314" fmla="*/ 11629525 w 12191999"/>
              <a:gd name="connsiteY314" fmla="*/ 711087 h 6858000"/>
              <a:gd name="connsiteX315" fmla="*/ 11634650 w 12191999"/>
              <a:gd name="connsiteY315" fmla="*/ 693014 h 6858000"/>
              <a:gd name="connsiteX316" fmla="*/ 11654018 w 12191999"/>
              <a:gd name="connsiteY316" fmla="*/ 688018 h 6858000"/>
              <a:gd name="connsiteX317" fmla="*/ 11659024 w 12191999"/>
              <a:gd name="connsiteY317" fmla="*/ 680584 h 6858000"/>
              <a:gd name="connsiteX318" fmla="*/ 11654654 w 12191999"/>
              <a:gd name="connsiteY318" fmla="*/ 520852 h 6858000"/>
              <a:gd name="connsiteX319" fmla="*/ 11603360 w 12191999"/>
              <a:gd name="connsiteY319" fmla="*/ 487533 h 6858000"/>
              <a:gd name="connsiteX320" fmla="*/ 11526547 w 12191999"/>
              <a:gd name="connsiteY320" fmla="*/ 493424 h 6858000"/>
              <a:gd name="connsiteX321" fmla="*/ 11402033 w 12191999"/>
              <a:gd name="connsiteY321" fmla="*/ 464842 h 6858000"/>
              <a:gd name="connsiteX322" fmla="*/ 11401644 w 12191999"/>
              <a:gd name="connsiteY322" fmla="*/ 459199 h 6858000"/>
              <a:gd name="connsiteX323" fmla="*/ 11433960 w 12191999"/>
              <a:gd name="connsiteY323" fmla="*/ 433314 h 6858000"/>
              <a:gd name="connsiteX324" fmla="*/ 11431392 w 12191999"/>
              <a:gd name="connsiteY324" fmla="*/ 426398 h 6858000"/>
              <a:gd name="connsiteX325" fmla="*/ 11365995 w 12191999"/>
              <a:gd name="connsiteY325" fmla="*/ 438191 h 6858000"/>
              <a:gd name="connsiteX326" fmla="*/ 11327648 w 12191999"/>
              <a:gd name="connsiteY326" fmla="*/ 397567 h 6858000"/>
              <a:gd name="connsiteX327" fmla="*/ 11324025 w 12191999"/>
              <a:gd name="connsiteY327" fmla="*/ 392924 h 6858000"/>
              <a:gd name="connsiteX328" fmla="*/ 11391491 w 12191999"/>
              <a:gd name="connsiteY328" fmla="*/ 334037 h 6858000"/>
              <a:gd name="connsiteX329" fmla="*/ 11426364 w 12191999"/>
              <a:gd name="connsiteY329" fmla="*/ 368996 h 6858000"/>
              <a:gd name="connsiteX330" fmla="*/ 11391491 w 12191999"/>
              <a:gd name="connsiteY330" fmla="*/ 403955 h 6858000"/>
              <a:gd name="connsiteX331" fmla="*/ 11356360 w 12191999"/>
              <a:gd name="connsiteY331" fmla="*/ 368996 h 6858000"/>
              <a:gd name="connsiteX332" fmla="*/ 11391491 w 12191999"/>
              <a:gd name="connsiteY332" fmla="*/ 334037 h 6858000"/>
              <a:gd name="connsiteX333" fmla="*/ 11389959 w 12191999"/>
              <a:gd name="connsiteY333" fmla="*/ 321618 h 6858000"/>
              <a:gd name="connsiteX334" fmla="*/ 11337262 w 12191999"/>
              <a:gd name="connsiteY334" fmla="*/ 374510 h 6858000"/>
              <a:gd name="connsiteX335" fmla="*/ 11389959 w 12191999"/>
              <a:gd name="connsiteY335" fmla="*/ 427401 h 6858000"/>
              <a:gd name="connsiteX336" fmla="*/ 11442656 w 12191999"/>
              <a:gd name="connsiteY336" fmla="*/ 374510 h 6858000"/>
              <a:gd name="connsiteX337" fmla="*/ 11389959 w 12191999"/>
              <a:gd name="connsiteY337" fmla="*/ 321618 h 6858000"/>
              <a:gd name="connsiteX338" fmla="*/ 0 w 12191999"/>
              <a:gd name="connsiteY338" fmla="*/ 0 h 6858000"/>
              <a:gd name="connsiteX339" fmla="*/ 12191999 w 12191999"/>
              <a:gd name="connsiteY339" fmla="*/ 0 h 6858000"/>
              <a:gd name="connsiteX340" fmla="*/ 12191999 w 12191999"/>
              <a:gd name="connsiteY340" fmla="*/ 6858000 h 6858000"/>
              <a:gd name="connsiteX341" fmla="*/ 0 w 12191999"/>
              <a:gd name="connsiteY3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1999" h="6858000">
                <a:moveTo>
                  <a:pt x="11666200" y="756760"/>
                </a:moveTo>
                <a:cubicBezTo>
                  <a:pt x="11673094" y="756760"/>
                  <a:pt x="11676288" y="758940"/>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5"/>
                </a:moveTo>
                <a:cubicBezTo>
                  <a:pt x="11706381" y="750005"/>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5"/>
                  <a:pt x="11715660" y="750005"/>
                </a:cubicBezTo>
                <a:cubicBezTo>
                  <a:pt x="11708668" y="750005"/>
                  <a:pt x="11708668" y="750005"/>
                  <a:pt x="11708668" y="750005"/>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1"/>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59"/>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7"/>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5"/>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2"/>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2"/>
                  <a:pt x="11469620" y="498549"/>
                </a:cubicBezTo>
                <a:cubicBezTo>
                  <a:pt x="11473850" y="499574"/>
                  <a:pt x="11477313" y="500092"/>
                  <a:pt x="11481672" y="500729"/>
                </a:cubicBezTo>
                <a:cubicBezTo>
                  <a:pt x="11482190" y="532516"/>
                  <a:pt x="11484111" y="539691"/>
                  <a:pt x="11485395" y="542507"/>
                </a:cubicBezTo>
                <a:cubicBezTo>
                  <a:pt x="11487833" y="548398"/>
                  <a:pt x="11493735" y="550329"/>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3"/>
                </a:cubicBezTo>
                <a:cubicBezTo>
                  <a:pt x="11628371" y="495722"/>
                  <a:pt x="11627086" y="512511"/>
                  <a:pt x="11625673" y="533282"/>
                </a:cubicBezTo>
                <a:cubicBezTo>
                  <a:pt x="11624389" y="553793"/>
                  <a:pt x="11619771" y="582882"/>
                  <a:pt x="11612855" y="586216"/>
                </a:cubicBezTo>
                <a:cubicBezTo>
                  <a:pt x="11605798" y="589162"/>
                  <a:pt x="11594771" y="570323"/>
                  <a:pt x="11537326" y="569428"/>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3"/>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6"/>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6"/>
                  <a:pt x="11535276" y="595345"/>
                </a:cubicBezTo>
                <a:cubicBezTo>
                  <a:pt x="11554773" y="577790"/>
                  <a:pt x="11580421" y="588428"/>
                  <a:pt x="11569383" y="622136"/>
                </a:cubicBezTo>
                <a:cubicBezTo>
                  <a:pt x="11558614" y="655713"/>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7"/>
                </a:cubicBezTo>
                <a:cubicBezTo>
                  <a:pt x="11326493" y="394428"/>
                  <a:pt x="11325115" y="392699"/>
                  <a:pt x="11324025" y="392924"/>
                </a:cubicBezTo>
                <a:close/>
                <a:moveTo>
                  <a:pt x="11391491" y="334037"/>
                </a:moveTo>
                <a:cubicBezTo>
                  <a:pt x="11410848" y="334037"/>
                  <a:pt x="11426364" y="349790"/>
                  <a:pt x="11426364" y="368996"/>
                </a:cubicBezTo>
                <a:cubicBezTo>
                  <a:pt x="11426364" y="388331"/>
                  <a:pt x="11410848" y="403955"/>
                  <a:pt x="11391491" y="403955"/>
                </a:cubicBezTo>
                <a:cubicBezTo>
                  <a:pt x="11372134" y="403955"/>
                  <a:pt x="11356360" y="388331"/>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1999" y="0"/>
                </a:lnTo>
                <a:lnTo>
                  <a:pt x="12191999" y="6858000"/>
                </a:lnTo>
                <a:lnTo>
                  <a:pt x="0" y="6858000"/>
                </a:lnTo>
                <a:close/>
              </a:path>
            </a:pathLst>
          </a:custGeom>
          <a:solidFill>
            <a:srgbClr val="D4D7DC"/>
          </a:solidFill>
        </p:spPr>
        <p:txBody>
          <a:bodyPr wrap="square" tIns="72000">
            <a:noAutofit/>
          </a:bodyPr>
          <a:lstStyle>
            <a:lvl1pPr marL="0" indent="0" algn="ctr">
              <a:buNone/>
              <a:defRPr sz="1400">
                <a:solidFill>
                  <a:schemeClr val="bg1"/>
                </a:solidFill>
              </a:defRPr>
            </a:lvl1pPr>
          </a:lstStyle>
          <a:p>
            <a:r>
              <a:rPr lang="en-GB"/>
              <a:t>Click here and insert picture via Templafy</a:t>
            </a:r>
          </a:p>
        </p:txBody>
      </p:sp>
      <p:sp>
        <p:nvSpPr>
          <p:cNvPr id="2" name="Title 1"/>
          <p:cNvSpPr>
            <a:spLocks noGrp="1"/>
          </p:cNvSpPr>
          <p:nvPr>
            <p:ph type="ctrTitle" hasCustomPrompt="1"/>
          </p:nvPr>
        </p:nvSpPr>
        <p:spPr bwMode="auto">
          <a:xfrm>
            <a:off x="648000" y="648000"/>
            <a:ext cx="8652000" cy="3104850"/>
          </a:xfrm>
        </p:spPr>
        <p:txBody>
          <a:bodyPr bIns="144000" anchor="b"/>
          <a:lstStyle>
            <a:lvl1pPr algn="l">
              <a:lnSpc>
                <a:spcPct val="100000"/>
              </a:lnSpc>
              <a:defRPr sz="44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bg1"/>
                </a:solidFill>
                <a:latin typeface="+mj-lt"/>
              </a:defRPr>
            </a:lvl1pPr>
          </a:lstStyle>
          <a:p>
            <a:pPr lvl="0"/>
            <a:r>
              <a:rPr lang="en-GB"/>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600"/>
            <a:ext cx="1920000" cy="154800"/>
          </a:xfrm>
        </p:spPr>
        <p:txBody>
          <a:bodyPr anchor="b"/>
          <a:lstStyle>
            <a:lvl1pPr marL="0" indent="0">
              <a:buNone/>
              <a:defRPr sz="1000" b="1">
                <a:solidFill>
                  <a:schemeClr val="bg1"/>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5200"/>
            <a:ext cx="1920001" cy="154800"/>
          </a:xfrm>
        </p:spPr>
        <p:txBody>
          <a:bodyPr/>
          <a:lstStyle>
            <a:lvl1pPr>
              <a:defRPr sz="1000" b="1">
                <a:solidFill>
                  <a:schemeClr val="bg1"/>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23812" y="-33912"/>
            <a:ext cx="36000" cy="17184"/>
          </a:xfrm>
          <a:prstGeom prst="rect">
            <a:avLst/>
          </a:prstGeom>
          <a:noFill/>
        </p:spPr>
        <p:txBody>
          <a:bodyPr wrap="square" lIns="0" tIns="0" rIns="0" bIns="0" rtlCol="0">
            <a:spAutoFit/>
          </a:bodyPr>
          <a:lstStyle/>
          <a:p>
            <a:pPr algn="l">
              <a:lnSpc>
                <a:spcPct val="120000"/>
              </a:lnSpc>
            </a:pPr>
            <a:r>
              <a:rPr lang="en-GB" sz="10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sp>
        <p:nvSpPr>
          <p:cNvPr id="3"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CC218D6D-FEFB-46D0-8813-C99976F4CA1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2370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 Divider">
    <p:bg bwMode="ltGray">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95F4B-43C9-4BD0-8BB8-4942406D920E}"/>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 name="Text Placeholder 3">
            <a:extLst>
              <a:ext uri="{FF2B5EF4-FFF2-40B4-BE49-F238E27FC236}">
                <a16:creationId xmlns:a16="http://schemas.microsoft.com/office/drawing/2014/main" id="{A78766DD-9A06-4EF8-BC56-88FAB7304027}"/>
              </a:ext>
            </a:extLst>
          </p:cNvPr>
          <p:cNvSpPr>
            <a:spLocks noGrp="1"/>
          </p:cNvSpPr>
          <p:nvPr>
            <p:ph type="body" sz="quarter" idx="14" hasCustomPrompt="1"/>
          </p:nvPr>
        </p:nvSpPr>
        <p:spPr bwMode="gray">
          <a:xfrm>
            <a:off x="397164" y="647700"/>
            <a:ext cx="8902835" cy="5562300"/>
          </a:xfrm>
        </p:spPr>
        <p:txBody>
          <a:bodyPr anchor="ctr">
            <a:noAutofit/>
          </a:bodyPr>
          <a:lstStyle>
            <a:lvl1pPr marL="0" indent="0">
              <a:buNone/>
              <a:defRPr sz="41300">
                <a:solidFill>
                  <a:srgbClr val="EBE8E5"/>
                </a:solidFill>
              </a:defRPr>
            </a:lvl1pPr>
          </a:lstStyle>
          <a:p>
            <a:pPr lvl="0"/>
            <a:r>
              <a:rPr lang="en-GB"/>
              <a:t>01</a:t>
            </a:r>
          </a:p>
        </p:txBody>
      </p:sp>
      <p:sp>
        <p:nvSpPr>
          <p:cNvPr id="2" name="Title 1"/>
          <p:cNvSpPr>
            <a:spLocks noGrp="1"/>
          </p:cNvSpPr>
          <p:nvPr>
            <p:ph type="ctrTitle" hasCustomPrompt="1"/>
          </p:nvPr>
        </p:nvSpPr>
        <p:spPr>
          <a:xfrm>
            <a:off x="1623601" y="648000"/>
            <a:ext cx="7675974" cy="5562000"/>
          </a:xfrm>
        </p:spPr>
        <p:txBody>
          <a:bodyPr anchor="ctr"/>
          <a:lstStyle>
            <a:lvl1pPr algn="l">
              <a:defRPr sz="4400" b="1">
                <a:solidFill>
                  <a:schemeClr val="tx2"/>
                </a:solidFill>
              </a:defRPr>
            </a:lvl1pPr>
          </a:lstStyle>
          <a:p>
            <a:r>
              <a:rPr lang="en-GB" noProof="0"/>
              <a:t>Click to add title</a:t>
            </a:r>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tx2"/>
                </a:solidFill>
              </a:defRPr>
            </a:lvl1pPr>
          </a:lstStyle>
          <a:p>
            <a:pPr lvl="0"/>
            <a:r>
              <a:rPr lang="en-GB"/>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tx2"/>
                </a:solidFill>
              </a:defRPr>
            </a:lvl1pPr>
          </a:lstStyle>
          <a:p>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tx2"/>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GB" smtClean="0"/>
              <a:pPr/>
              <a:t>‹#›</a:t>
            </a:fld>
            <a:endParaRPr lang="en-GB"/>
          </a:p>
        </p:txBody>
      </p:sp>
      <p:sp>
        <p:nvSpPr>
          <p:cNvPr id="24" name="Freeform: Shape 23">
            <a:extLst>
              <a:ext uri="{FF2B5EF4-FFF2-40B4-BE49-F238E27FC236}">
                <a16:creationId xmlns:a16="http://schemas.microsoft.com/office/drawing/2014/main" id="{CFC03F98-43D5-4866-9EED-B1724A421DE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6"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C259898-72ED-48AD-B8DB-354C87B7C69D}"/>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246086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2892000" y="647700"/>
            <a:ext cx="8976150" cy="5886300"/>
          </a:xfrm>
          <a:solidFill>
            <a:srgbClr val="D8EAF8"/>
          </a:solidFill>
        </p:spPr>
        <p:txBody>
          <a:bodyPr/>
          <a:lstStyle>
            <a:lvl1pPr marL="0" indent="0">
              <a:buNone/>
              <a:defRPr sz="100">
                <a:noFill/>
              </a:defRPr>
            </a:lvl1pPr>
          </a:lstStyle>
          <a:p>
            <a:pPr lvl="0"/>
            <a:r>
              <a:rPr lang="en-US"/>
              <a:t>Click to edit Master text styles</a:t>
            </a:r>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GB"/>
              <a:t>Insert notes</a:t>
            </a:r>
          </a:p>
        </p:txBody>
      </p:sp>
      <p:sp>
        <p:nvSpPr>
          <p:cNvPr id="4" name="Date Placeholder 3">
            <a:extLst>
              <a:ext uri="{FF2B5EF4-FFF2-40B4-BE49-F238E27FC236}">
                <a16:creationId xmlns:a16="http://schemas.microsoft.com/office/drawing/2014/main" id="{779FC834-4845-430D-833F-E27D62F7E107}"/>
              </a:ext>
            </a:extLst>
          </p:cNvPr>
          <p:cNvSpPr>
            <a:spLocks noGrp="1"/>
          </p:cNvSpPr>
          <p:nvPr>
            <p:ph type="dt" sz="half" idx="17"/>
          </p:nvPr>
        </p:nvSpPr>
        <p:spPr/>
        <p:txBody>
          <a:bodyPr/>
          <a:lstStyle/>
          <a:p>
            <a:endParaRPr lang="en-GB"/>
          </a:p>
        </p:txBody>
      </p:sp>
      <p:sp>
        <p:nvSpPr>
          <p:cNvPr id="7" name="Footer Placeholder 6">
            <a:extLst>
              <a:ext uri="{FF2B5EF4-FFF2-40B4-BE49-F238E27FC236}">
                <a16:creationId xmlns:a16="http://schemas.microsoft.com/office/drawing/2014/main" id="{FB39247E-D185-41FD-BF62-F6D03E65C52B}"/>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470F0230-6038-4355-80ED-FB8CD83128CA}"/>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516358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324000" y="3429000"/>
            <a:ext cx="11543999" cy="3104999"/>
          </a:xfrm>
          <a:solidFill>
            <a:srgbClr val="D8EAF8"/>
          </a:solidFill>
        </p:spPr>
        <p:txBody>
          <a:bodyPr/>
          <a:lstStyle>
            <a:lvl1pPr marL="0" indent="0">
              <a:buNone/>
              <a:defRPr sz="100">
                <a:noFill/>
              </a:defRPr>
            </a:lvl1pPr>
          </a:lstStyle>
          <a:p>
            <a:pPr lvl="0"/>
            <a:r>
              <a:rPr lang="en-US"/>
              <a:t>Click to edit Master text styles</a:t>
            </a:r>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GB"/>
              <a:t>Insert notes</a:t>
            </a:r>
          </a:p>
        </p:txBody>
      </p:sp>
      <p:sp>
        <p:nvSpPr>
          <p:cNvPr id="4" name="Date Placeholder 3">
            <a:extLst>
              <a:ext uri="{FF2B5EF4-FFF2-40B4-BE49-F238E27FC236}">
                <a16:creationId xmlns:a16="http://schemas.microsoft.com/office/drawing/2014/main" id="{F0DD836B-4E8F-40F5-B8F7-589382C6DFF2}"/>
              </a:ext>
            </a:extLst>
          </p:cNvPr>
          <p:cNvSpPr>
            <a:spLocks noGrp="1"/>
          </p:cNvSpPr>
          <p:nvPr>
            <p:ph type="dt" sz="half" idx="17"/>
          </p:nvPr>
        </p:nvSpPr>
        <p:spPr/>
        <p:txBody>
          <a:bodyPr/>
          <a:lstStyle/>
          <a:p>
            <a:endParaRPr lang="en-GB"/>
          </a:p>
        </p:txBody>
      </p:sp>
      <p:sp>
        <p:nvSpPr>
          <p:cNvPr id="7" name="Footer Placeholder 6">
            <a:extLst>
              <a:ext uri="{FF2B5EF4-FFF2-40B4-BE49-F238E27FC236}">
                <a16:creationId xmlns:a16="http://schemas.microsoft.com/office/drawing/2014/main" id="{603AE82F-9C53-4FB7-8399-260EEAC48983}"/>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8BBC4390-ECEC-4EC2-BC84-6A63CD446A04}"/>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242793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72000"/>
            <a:ext cx="10896000" cy="9720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7999" y="648000"/>
            <a:ext cx="10896001" cy="324000"/>
          </a:xfrm>
        </p:spPr>
        <p:txBody>
          <a:bodyPr/>
          <a:lstStyle>
            <a:lvl1pPr marL="0" indent="0">
              <a:buNone/>
              <a:defRPr sz="1400" b="1" cap="all" baseline="0"/>
            </a:lvl1pPr>
          </a:lstStyle>
          <a:p>
            <a:pPr lvl="0"/>
            <a:r>
              <a:rPr lang="en-GB"/>
              <a:t>Click to add trumpet</a:t>
            </a:r>
          </a:p>
        </p:txBody>
      </p:sp>
    </p:spTree>
    <p:extLst>
      <p:ext uri="{BB962C8B-B14F-4D97-AF65-F5344CB8AC3E}">
        <p14:creationId xmlns:p14="http://schemas.microsoft.com/office/powerpoint/2010/main" val="125211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31262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6408000" cy="4266166"/>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7380000" y="1944000"/>
            <a:ext cx="4164000" cy="4266166"/>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06BE7D1E-8977-4FBA-BE12-1091DAF345CB}"/>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98695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4163713"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6000" y="1944000"/>
            <a:ext cx="1920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7380000" y="1944000"/>
            <a:ext cx="4164000" cy="4265999"/>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FD24B339-4BEF-40F4-99BA-001E3E26118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231668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4164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135999" y="1944000"/>
            <a:ext cx="4164001"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9624000" y="1944000"/>
            <a:ext cx="1920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50C9B3A-1DC8-4D31-931B-2B9DFA8D23B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642570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6408300" cy="1292866"/>
          </a:xfrm>
        </p:spPr>
        <p:txBody>
          <a:bodyPr/>
          <a:lstStyle/>
          <a:p>
            <a:r>
              <a:rPr lang="en-GB" noProof="0"/>
              <a:t>Click to add title</a:t>
            </a:r>
          </a:p>
        </p:txBody>
      </p:sp>
      <p:sp>
        <p:nvSpPr>
          <p:cNvPr id="3" name="Content Placeholder 2"/>
          <p:cNvSpPr>
            <a:spLocks noGrp="1"/>
          </p:cNvSpPr>
          <p:nvPr>
            <p:ph idx="1" hasCustomPrompt="1"/>
          </p:nvPr>
        </p:nvSpPr>
        <p:spPr>
          <a:xfrm>
            <a:off x="648000" y="1940566"/>
            <a:ext cx="1920000" cy="4269434"/>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892000" y="1940566"/>
            <a:ext cx="4164000" cy="4269434"/>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7380000" y="647700"/>
            <a:ext cx="4488000" cy="5886299"/>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5136000" y="6210000"/>
            <a:ext cx="1920000" cy="324000"/>
          </a:xfrm>
        </p:spPr>
        <p:txBody>
          <a:bodyPr anchor="b"/>
          <a:lstStyle>
            <a:lvl1pPr marL="0" indent="0" algn="r">
              <a:buNone/>
              <a:defRPr sz="700">
                <a:solidFill>
                  <a:schemeClr val="tx2"/>
                </a:solidFill>
              </a:defRPr>
            </a:lvl1pPr>
          </a:lstStyle>
          <a:p>
            <a:pPr lvl="0"/>
            <a:r>
              <a:rPr lang="en-GB"/>
              <a:t>Insert picture text</a:t>
            </a:r>
          </a:p>
        </p:txBody>
      </p:sp>
      <p:sp>
        <p:nvSpPr>
          <p:cNvPr id="4"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4E040E5F-17E7-4BD9-A89F-45152FDBA834}"/>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1770765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GB" noProof="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0"/>
            <a:ext cx="6732001" cy="5886300"/>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GB"/>
              <a:t>Insert picture text</a:t>
            </a:r>
          </a:p>
        </p:txBody>
      </p:sp>
      <p:sp>
        <p:nvSpPr>
          <p:cNvPr id="4"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AD76CD6D-257F-451B-A84B-5F86799B060C}"/>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45486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 Cov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80C894-9D8D-4E84-92B9-6EA4ECCC00D1}"/>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647999" y="648000"/>
            <a:ext cx="8652001" cy="3104850"/>
          </a:xfrm>
        </p:spPr>
        <p:txBody>
          <a:bodyPr bIns="144000" anchor="b"/>
          <a:lstStyle>
            <a:lvl1pPr algn="l">
              <a:lnSpc>
                <a:spcPct val="100000"/>
              </a:lnSpc>
              <a:defRPr sz="4400">
                <a:solidFill>
                  <a:schemeClr val="bg1"/>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8220"/>
            <a:ext cx="1920000" cy="154800"/>
          </a:xfrm>
        </p:spPr>
        <p:txBody>
          <a:bodyPr anchor="b"/>
          <a:lstStyle>
            <a:lvl1pPr marL="0" indent="0">
              <a:buNone/>
              <a:defRPr sz="1000" b="1">
                <a:solidFill>
                  <a:schemeClr val="bg1"/>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7" y="6053913"/>
            <a:ext cx="1920001" cy="154800"/>
          </a:xfrm>
        </p:spPr>
        <p:txBody>
          <a:bodyPr/>
          <a:lstStyle>
            <a:lvl1pPr>
              <a:defRPr sz="1000" b="1">
                <a:solidFill>
                  <a:schemeClr val="bg1"/>
                </a:solidFill>
              </a:defRPr>
            </a:lvl1pPr>
          </a:lstStyle>
          <a:p>
            <a:endParaRPr lang="en-GB"/>
          </a:p>
        </p:txBody>
      </p:sp>
      <p:sp>
        <p:nvSpPr>
          <p:cNvPr id="13" name="Freeform: Shape 12">
            <a:extLst>
              <a:ext uri="{FF2B5EF4-FFF2-40B4-BE49-F238E27FC236}">
                <a16:creationId xmlns:a16="http://schemas.microsoft.com/office/drawing/2014/main" id="{7FDF5EDE-8F7F-4DF3-B844-7C0C4E6AC641}"/>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a:p>
        </p:txBody>
      </p:sp>
      <p:sp>
        <p:nvSpPr>
          <p:cNvPr id="5"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9CE848CF-6894-4564-ABE3-C9ED24818DCD}"/>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Text Placeholder 4">
            <a:extLst>
              <a:ext uri="{FF2B5EF4-FFF2-40B4-BE49-F238E27FC236}">
                <a16:creationId xmlns:a16="http://schemas.microsoft.com/office/drawing/2014/main" id="{66C80C8D-1C72-4DEF-843D-58E916672172}"/>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bg1"/>
                </a:solidFill>
                <a:latin typeface="+mj-lt"/>
              </a:defRPr>
            </a:lvl1pPr>
          </a:lstStyle>
          <a:p>
            <a:pPr lvl="0"/>
            <a:r>
              <a:rPr lang="en-GB"/>
              <a:t>Click to add subtitle</a:t>
            </a:r>
          </a:p>
        </p:txBody>
      </p:sp>
      <p:sp>
        <p:nvSpPr>
          <p:cNvPr id="16" name="Footer Placeholder 7">
            <a:extLst>
              <a:ext uri="{FF2B5EF4-FFF2-40B4-BE49-F238E27FC236}">
                <a16:creationId xmlns:a16="http://schemas.microsoft.com/office/drawing/2014/main" id="{2BE0DF0F-9C1F-48B6-81C9-DE493CAF27FF}"/>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7" name="Slide Number Placeholder 8">
            <a:extLst>
              <a:ext uri="{FF2B5EF4-FFF2-40B4-BE49-F238E27FC236}">
                <a16:creationId xmlns:a16="http://schemas.microsoft.com/office/drawing/2014/main" id="{4EC3851D-A362-49B0-86B2-00F14E8191E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973760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GB" noProof="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9624000" y="648000"/>
            <a:ext cx="1920000" cy="5562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647700"/>
            <a:ext cx="4164001" cy="58863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700">
                <a:solidFill>
                  <a:schemeClr val="tx2"/>
                </a:solidFill>
              </a:defRPr>
            </a:lvl1pPr>
          </a:lstStyle>
          <a:p>
            <a:pPr lvl="0"/>
            <a:r>
              <a:rPr lang="en-GB"/>
              <a:t>Insert picture text</a:t>
            </a:r>
          </a:p>
        </p:txBody>
      </p:sp>
    </p:spTree>
    <p:extLst>
      <p:ext uri="{BB962C8B-B14F-4D97-AF65-F5344CB8AC3E}">
        <p14:creationId xmlns:p14="http://schemas.microsoft.com/office/powerpoint/2010/main" val="3237747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6408300" cy="1292866"/>
          </a:xfrm>
        </p:spPr>
        <p:txBody>
          <a:bodyPr/>
          <a:lstStyle/>
          <a:p>
            <a:r>
              <a:rPr lang="en-GB" noProof="0"/>
              <a:t>Click to add title</a:t>
            </a:r>
          </a:p>
        </p:txBody>
      </p:sp>
      <p:sp>
        <p:nvSpPr>
          <p:cNvPr id="3" name="Content Placeholder 2"/>
          <p:cNvSpPr>
            <a:spLocks noGrp="1"/>
          </p:cNvSpPr>
          <p:nvPr>
            <p:ph idx="1" hasCustomPrompt="1"/>
          </p:nvPr>
        </p:nvSpPr>
        <p:spPr>
          <a:xfrm>
            <a:off x="648000" y="1940566"/>
            <a:ext cx="1920000" cy="4269434"/>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892000" y="1940566"/>
            <a:ext cx="4164000" cy="4269434"/>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9624000" y="648000"/>
            <a:ext cx="1920000" cy="5562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304CBD4A-182F-487E-B21D-5F418CE42D16}"/>
              </a:ext>
            </a:extLst>
          </p:cNvPr>
          <p:cNvSpPr>
            <a:spLocks noGrp="1"/>
          </p:cNvSpPr>
          <p:nvPr>
            <p:ph type="pic" sz="quarter" idx="16" hasCustomPrompt="1"/>
          </p:nvPr>
        </p:nvSpPr>
        <p:spPr>
          <a:xfrm>
            <a:off x="7380000" y="647700"/>
            <a:ext cx="1920000" cy="58863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C92D14D3-8709-434C-A54B-15ADD1D87574}"/>
              </a:ext>
            </a:extLst>
          </p:cNvPr>
          <p:cNvSpPr>
            <a:spLocks noGrp="1"/>
          </p:cNvSpPr>
          <p:nvPr>
            <p:ph type="body" sz="quarter" idx="17" hasCustomPrompt="1"/>
          </p:nvPr>
        </p:nvSpPr>
        <p:spPr>
          <a:xfrm>
            <a:off x="5136000" y="6210000"/>
            <a:ext cx="1920000" cy="324000"/>
          </a:xfrm>
        </p:spPr>
        <p:txBody>
          <a:bodyPr anchor="b"/>
          <a:lstStyle>
            <a:lvl1pPr marL="0" indent="0" algn="r">
              <a:buNone/>
              <a:defRPr sz="700">
                <a:solidFill>
                  <a:schemeClr val="tx2"/>
                </a:solidFill>
              </a:defRPr>
            </a:lvl1pPr>
          </a:lstStyle>
          <a:p>
            <a:pPr lvl="0"/>
            <a:r>
              <a:rPr lang="en-GB"/>
              <a:t>Insert picture text</a:t>
            </a:r>
          </a:p>
        </p:txBody>
      </p:sp>
    </p:spTree>
    <p:extLst>
      <p:ext uri="{BB962C8B-B14F-4D97-AF65-F5344CB8AC3E}">
        <p14:creationId xmlns:p14="http://schemas.microsoft.com/office/powerpoint/2010/main" val="1678242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7700"/>
            <a:ext cx="5286220" cy="1651119"/>
          </a:xfrm>
        </p:spPr>
        <p:txBody>
          <a:bodyPr anchor="t"/>
          <a:lstStyle>
            <a:lvl1pPr>
              <a:lnSpc>
                <a:spcPct val="100000"/>
              </a:lnSpc>
              <a:defRPr sz="3600" b="0"/>
            </a:lvl1pPr>
          </a:lstStyle>
          <a:p>
            <a:r>
              <a:rPr lang="en-GB" noProof="0"/>
              <a:t>Click to add title</a:t>
            </a:r>
          </a:p>
        </p:txBody>
      </p:sp>
      <p:sp>
        <p:nvSpPr>
          <p:cNvPr id="4" name="Content Placeholder 2">
            <a:extLst>
              <a:ext uri="{FF2B5EF4-FFF2-40B4-BE49-F238E27FC236}">
                <a16:creationId xmlns:a16="http://schemas.microsoft.com/office/drawing/2014/main" id="{4A06B890-E694-4CC8-A7C4-0101B94C3461}"/>
              </a:ext>
            </a:extLst>
          </p:cNvPr>
          <p:cNvSpPr>
            <a:spLocks noGrp="1"/>
          </p:cNvSpPr>
          <p:nvPr>
            <p:ph sz="quarter" idx="18"/>
          </p:nvPr>
        </p:nvSpPr>
        <p:spPr>
          <a:xfrm>
            <a:off x="647700" y="2488123"/>
            <a:ext cx="5286375" cy="3713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F232361E-9641-4D5F-B5F2-E5299AA8C5B5}"/>
              </a:ext>
            </a:extLst>
          </p:cNvPr>
          <p:cNvSpPr>
            <a:spLocks noGrp="1"/>
          </p:cNvSpPr>
          <p:nvPr>
            <p:ph type="body" sz="quarter" idx="16"/>
          </p:nvPr>
        </p:nvSpPr>
        <p:spPr>
          <a:xfrm>
            <a:off x="6257782" y="647700"/>
            <a:ext cx="5610217" cy="5886300"/>
          </a:xfrm>
          <a:solidFill>
            <a:srgbClr val="D8EAF8"/>
          </a:solidFill>
        </p:spPr>
        <p:txBody>
          <a:bodyPr/>
          <a:lstStyle>
            <a:lvl1pPr marL="0" indent="0">
              <a:buNone/>
              <a:defRPr sz="100">
                <a:no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32296DAD-0E66-436A-9C98-8412698CB71E}"/>
              </a:ext>
            </a:extLst>
          </p:cNvPr>
          <p:cNvSpPr>
            <a:spLocks noGrp="1"/>
          </p:cNvSpPr>
          <p:nvPr>
            <p:ph sz="quarter" idx="17" hasCustomPrompt="1"/>
          </p:nvPr>
        </p:nvSpPr>
        <p:spPr>
          <a:xfrm>
            <a:off x="6578600" y="968516"/>
            <a:ext cx="4965401" cy="5241483"/>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accent6"/>
                </a:solidFill>
              </a:defRPr>
            </a:lvl1pPr>
          </a:lstStyle>
          <a:p>
            <a:pPr lvl="0"/>
            <a:r>
              <a:rPr lang="en-GB"/>
              <a:t>Insert notes</a:t>
            </a: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328032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0" y="647700"/>
            <a:ext cx="10895014" cy="1292866"/>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4" y="1944000"/>
            <a:ext cx="5286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endParaRPr lang="en-GB"/>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96094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3" name="Text Placeholder 4">
            <a:extLst>
              <a:ext uri="{FF2B5EF4-FFF2-40B4-BE49-F238E27FC236}">
                <a16:creationId xmlns:a16="http://schemas.microsoft.com/office/drawing/2014/main" id="{5F91D68D-2FA9-4CAD-8EF0-C0BF3460A391}"/>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554944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345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906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4" name="Text Placeholder 4">
            <a:extLst>
              <a:ext uri="{FF2B5EF4-FFF2-40B4-BE49-F238E27FC236}">
                <a16:creationId xmlns:a16="http://schemas.microsoft.com/office/drawing/2014/main" id="{536D757B-F40B-4569-BAF1-AA3404B9E9E6}"/>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3878871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laceholders horis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GB"/>
              <a:t>Click to add title</a:t>
            </a:r>
          </a:p>
        </p:txBody>
      </p:sp>
      <p:sp>
        <p:nvSpPr>
          <p:cNvPr id="3" name="Content Placeholder 2"/>
          <p:cNvSpPr>
            <a:spLocks noGrp="1"/>
          </p:cNvSpPr>
          <p:nvPr>
            <p:ph idx="1" hasCustomPrompt="1"/>
          </p:nvPr>
        </p:nvSpPr>
        <p:spPr>
          <a:xfrm>
            <a:off x="64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4"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4" name="Text Placeholder 4">
            <a:extLst>
              <a:ext uri="{FF2B5EF4-FFF2-40B4-BE49-F238E27FC236}">
                <a16:creationId xmlns:a16="http://schemas.microsoft.com/office/drawing/2014/main" id="{9EC381D6-39E2-4766-8084-72599657FA73}"/>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963574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ing 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4162425" cy="1292866"/>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5135999" y="3429000"/>
            <a:ext cx="4164001"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5135999" y="648000"/>
            <a:ext cx="4164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4" name="Content Placeholder 2">
            <a:extLst>
              <a:ext uri="{FF2B5EF4-FFF2-40B4-BE49-F238E27FC236}">
                <a16:creationId xmlns:a16="http://schemas.microsoft.com/office/drawing/2014/main" id="{352F6B10-75DE-4EAB-81DC-766BA163DBE5}"/>
              </a:ext>
            </a:extLst>
          </p:cNvPr>
          <p:cNvSpPr>
            <a:spLocks noGrp="1"/>
          </p:cNvSpPr>
          <p:nvPr>
            <p:ph idx="17" hasCustomPrompt="1"/>
          </p:nvPr>
        </p:nvSpPr>
        <p:spPr>
          <a:xfrm>
            <a:off x="9623999"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5" name="Text Placeholder 4">
            <a:extLst>
              <a:ext uri="{FF2B5EF4-FFF2-40B4-BE49-F238E27FC236}">
                <a16:creationId xmlns:a16="http://schemas.microsoft.com/office/drawing/2014/main" id="{F5229E68-3EC6-4831-B439-8804F87FEA6A}"/>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961933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ing B.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4162425" cy="1292866"/>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7380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7380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4" name="Content Placeholder 2">
            <a:extLst>
              <a:ext uri="{FF2B5EF4-FFF2-40B4-BE49-F238E27FC236}">
                <a16:creationId xmlns:a16="http://schemas.microsoft.com/office/drawing/2014/main" id="{352F6B10-75DE-4EAB-81DC-766BA163DBE5}"/>
              </a:ext>
            </a:extLst>
          </p:cNvPr>
          <p:cNvSpPr>
            <a:spLocks noGrp="1"/>
          </p:cNvSpPr>
          <p:nvPr>
            <p:ph idx="17" hasCustomPrompt="1"/>
          </p:nvPr>
        </p:nvSpPr>
        <p:spPr>
          <a:xfrm>
            <a:off x="9624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5" name="Text Placeholder 4">
            <a:extLst>
              <a:ext uri="{FF2B5EF4-FFF2-40B4-BE49-F238E27FC236}">
                <a16:creationId xmlns:a16="http://schemas.microsoft.com/office/drawing/2014/main" id="{0A2ECB2A-19E9-48E5-91DB-E34F20D2AB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383131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porting 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4162425" cy="1292866"/>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8000" y="3429000"/>
            <a:ext cx="4164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9624000" y="3429000"/>
            <a:ext cx="1920000" cy="2781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9624000" y="648000"/>
            <a:ext cx="1920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7380000" y="648000"/>
            <a:ext cx="1920000" cy="5562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4" name="Text Placeholder 4">
            <a:extLst>
              <a:ext uri="{FF2B5EF4-FFF2-40B4-BE49-F238E27FC236}">
                <a16:creationId xmlns:a16="http://schemas.microsoft.com/office/drawing/2014/main" id="{5F1618E7-6259-402C-A006-7EB43B92C8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63692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7999" y="648000"/>
            <a:ext cx="8652001" cy="3105000"/>
          </a:xfrm>
        </p:spPr>
        <p:txBody>
          <a:bodyPr bIns="144000" anchor="b"/>
          <a:lstStyle>
            <a:lvl1pPr algn="l">
              <a:lnSpc>
                <a:spcPct val="100000"/>
              </a:lnSpc>
              <a:defRPr sz="4400">
                <a:solidFill>
                  <a:schemeClr val="tx2"/>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9507"/>
            <a:ext cx="1920000" cy="154800"/>
          </a:xfrm>
        </p:spPr>
        <p:txBody>
          <a:bodyPr anchor="b"/>
          <a:lstStyle>
            <a:lvl1pPr marL="0" indent="0">
              <a:buNone/>
              <a:defRPr sz="1000" b="1">
                <a:solidFill>
                  <a:schemeClr val="tx2"/>
                </a:solidFill>
              </a:defRPr>
            </a:lvl1pPr>
          </a:lstStyle>
          <a:p>
            <a:pPr lvl="0"/>
            <a:r>
              <a:rPr lang="en-GB"/>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7999" y="6055882"/>
            <a:ext cx="1920001" cy="154800"/>
          </a:xfrm>
        </p:spPr>
        <p:txBody>
          <a:bodyPr/>
          <a:lstStyle>
            <a:lvl1pPr>
              <a:defRPr sz="1000" b="1">
                <a:solidFill>
                  <a:schemeClr val="tx2"/>
                </a:solidFill>
              </a:defRPr>
            </a:lvl1pPr>
          </a:lstStyle>
          <a:p>
            <a:endParaRPr lang="en-GB"/>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3"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AE78219-5CBB-4760-B800-636AFE0A99A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Text Placeholder 4">
            <a:extLst>
              <a:ext uri="{FF2B5EF4-FFF2-40B4-BE49-F238E27FC236}">
                <a16:creationId xmlns:a16="http://schemas.microsoft.com/office/drawing/2014/main" id="{7C86D47D-AFD8-4DC6-BD55-10180E93A99F}"/>
              </a:ext>
            </a:extLst>
          </p:cNvPr>
          <p:cNvSpPr>
            <a:spLocks noGrp="1"/>
          </p:cNvSpPr>
          <p:nvPr>
            <p:ph type="body" sz="quarter" idx="17" hasCustomPrompt="1"/>
          </p:nvPr>
        </p:nvSpPr>
        <p:spPr>
          <a:xfrm>
            <a:off x="647999" y="3753000"/>
            <a:ext cx="8652001" cy="1309148"/>
          </a:xfrm>
        </p:spPr>
        <p:txBody>
          <a:bodyPr/>
          <a:lstStyle>
            <a:lvl1pPr marL="0" indent="0">
              <a:buNone/>
              <a:defRPr>
                <a:solidFill>
                  <a:schemeClr val="tx2"/>
                </a:solidFill>
                <a:latin typeface="+mj-lt"/>
              </a:defRPr>
            </a:lvl1pPr>
          </a:lstStyle>
          <a:p>
            <a:pPr lvl="0"/>
            <a:r>
              <a:rPr lang="en-GB"/>
              <a:t>Click to add subtitle</a:t>
            </a:r>
          </a:p>
        </p:txBody>
      </p:sp>
      <p:sp>
        <p:nvSpPr>
          <p:cNvPr id="17" name="Footer Placeholder 7">
            <a:extLst>
              <a:ext uri="{FF2B5EF4-FFF2-40B4-BE49-F238E27FC236}">
                <a16:creationId xmlns:a16="http://schemas.microsoft.com/office/drawing/2014/main" id="{FADB92D4-4128-4A3B-A654-38C0F1360BEB}"/>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8" name="Slide Number Placeholder 8">
            <a:extLst>
              <a:ext uri="{FF2B5EF4-FFF2-40B4-BE49-F238E27FC236}">
                <a16:creationId xmlns:a16="http://schemas.microsoft.com/office/drawing/2014/main" id="{8E1CB220-B3D7-46B6-BFDD-6B22270FC0F8}"/>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446486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porting 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999" y="648000"/>
            <a:ext cx="10896000" cy="900000"/>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7999" y="1548000"/>
            <a:ext cx="10896001" cy="4662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70D294CC-24C2-47E3-B826-6C4083885A25}"/>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2562232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porting 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699" y="647700"/>
            <a:ext cx="10896601" cy="900000"/>
          </a:xfrm>
        </p:spPr>
        <p:txBody>
          <a:bodyPr/>
          <a:lstStyle>
            <a:lvl1pPr>
              <a:defRPr sz="2800" b="1"/>
            </a:lvl1pPr>
          </a:lstStyle>
          <a:p>
            <a:r>
              <a:rPr lang="en-GB" noProof="0"/>
              <a:t>Click to add title</a:t>
            </a:r>
          </a:p>
        </p:txBody>
      </p:sp>
      <p:sp>
        <p:nvSpPr>
          <p:cNvPr id="3" name="Content Placeholder 2"/>
          <p:cNvSpPr>
            <a:spLocks noGrp="1"/>
          </p:cNvSpPr>
          <p:nvPr>
            <p:ph idx="1" hasCustomPrompt="1"/>
          </p:nvPr>
        </p:nvSpPr>
        <p:spPr>
          <a:xfrm>
            <a:off x="648000" y="1547700"/>
            <a:ext cx="5284800" cy="46623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6259200" y="1547700"/>
            <a:ext cx="5284800" cy="46623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EAF405E3-B39D-45EE-8E47-4F2225BD2A65}"/>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985335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a:t>Insert notes</a:t>
            </a:r>
          </a:p>
        </p:txBody>
      </p:sp>
    </p:spTree>
    <p:extLst>
      <p:ext uri="{BB962C8B-B14F-4D97-AF65-F5344CB8AC3E}">
        <p14:creationId xmlns:p14="http://schemas.microsoft.com/office/powerpoint/2010/main" val="1764779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589611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A.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4818274" y="2518125"/>
            <a:ext cx="2555453" cy="182175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a:p>
        </p:txBody>
      </p:sp>
      <p:sp>
        <p:nvSpPr>
          <p:cNvPr id="7" name="Date Placeholder 6">
            <a:extLst>
              <a:ext uri="{FF2B5EF4-FFF2-40B4-BE49-F238E27FC236}">
                <a16:creationId xmlns:a16="http://schemas.microsoft.com/office/drawing/2014/main" id="{895E57C6-792B-4176-9081-325BCB6A734B}"/>
              </a:ext>
            </a:extLst>
          </p:cNvPr>
          <p:cNvSpPr>
            <a:spLocks noGrp="1"/>
          </p:cNvSpPr>
          <p:nvPr>
            <p:ph type="dt" sz="half" idx="10"/>
          </p:nvPr>
        </p:nvSpPr>
        <p:spPr>
          <a:xfrm>
            <a:off x="0" y="6876000"/>
            <a:ext cx="0" cy="0"/>
          </a:xfrm>
        </p:spPr>
        <p:txBody>
          <a:bodyPr/>
          <a:lstStyle>
            <a:lvl1pPr>
              <a:defRPr sz="100">
                <a:noFill/>
              </a:defRPr>
            </a:lvl1pPr>
          </a:lstStyle>
          <a:p>
            <a:endParaRPr lang="en-GB" sz="100"/>
          </a:p>
        </p:txBody>
      </p:sp>
      <p:sp>
        <p:nvSpPr>
          <p:cNvPr id="8" name="Footer Placeholder 7">
            <a:extLst>
              <a:ext uri="{FF2B5EF4-FFF2-40B4-BE49-F238E27FC236}">
                <a16:creationId xmlns:a16="http://schemas.microsoft.com/office/drawing/2014/main" id="{B11BEDE0-B328-47ED-BFE3-B922ED50E404}"/>
              </a:ext>
            </a:extLst>
          </p:cNvPr>
          <p:cNvSpPr>
            <a:spLocks noGrp="1"/>
          </p:cNvSpPr>
          <p:nvPr>
            <p:ph type="ftr" sz="quarter" idx="11"/>
          </p:nvPr>
        </p:nvSpPr>
        <p:spPr>
          <a:xfrm>
            <a:off x="0" y="6876000"/>
            <a:ext cx="0" cy="0"/>
          </a:xfrm>
        </p:spPr>
        <p:txBody>
          <a:bodyPr/>
          <a:lstStyle>
            <a:lvl1pPr>
              <a:defRPr sz="100">
                <a:noFill/>
              </a:defRPr>
            </a:lvl1pPr>
          </a:lstStyle>
          <a:p>
            <a:endParaRPr lang="en-GB" sz="100"/>
          </a:p>
        </p:txBody>
      </p:sp>
      <p:sp>
        <p:nvSpPr>
          <p:cNvPr id="9" name="Slide Number Placeholder 8">
            <a:extLst>
              <a:ext uri="{FF2B5EF4-FFF2-40B4-BE49-F238E27FC236}">
                <a16:creationId xmlns:a16="http://schemas.microsoft.com/office/drawing/2014/main" id="{435EE4FB-E10C-46B3-A75F-63982959440C}"/>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GB" smtClean="0"/>
              <a:pPr/>
              <a:t>‹#›</a:t>
            </a:fld>
            <a:endParaRPr lang="en-GB" sz="100"/>
          </a:p>
        </p:txBody>
      </p:sp>
    </p:spTree>
    <p:extLst>
      <p:ext uri="{BB962C8B-B14F-4D97-AF65-F5344CB8AC3E}">
        <p14:creationId xmlns:p14="http://schemas.microsoft.com/office/powerpoint/2010/main" val="2001339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1_A.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 name="Date Placeholder 6">
            <a:extLst>
              <a:ext uri="{FF2B5EF4-FFF2-40B4-BE49-F238E27FC236}">
                <a16:creationId xmlns:a16="http://schemas.microsoft.com/office/drawing/2014/main" id="{895E57C6-792B-4176-9081-325BCB6A734B}"/>
              </a:ext>
            </a:extLst>
          </p:cNvPr>
          <p:cNvSpPr>
            <a:spLocks noGrp="1"/>
          </p:cNvSpPr>
          <p:nvPr>
            <p:ph type="dt" sz="half" idx="10"/>
          </p:nvPr>
        </p:nvSpPr>
        <p:spPr>
          <a:xfrm>
            <a:off x="0" y="6876000"/>
            <a:ext cx="0" cy="0"/>
          </a:xfrm>
        </p:spPr>
        <p:txBody>
          <a:bodyPr/>
          <a:lstStyle>
            <a:lvl1pPr>
              <a:defRPr sz="100">
                <a:noFill/>
              </a:defRPr>
            </a:lvl1pPr>
          </a:lstStyle>
          <a:p>
            <a:endParaRPr lang="en-GB" sz="100"/>
          </a:p>
        </p:txBody>
      </p:sp>
      <p:sp>
        <p:nvSpPr>
          <p:cNvPr id="8" name="Footer Placeholder 7">
            <a:extLst>
              <a:ext uri="{FF2B5EF4-FFF2-40B4-BE49-F238E27FC236}">
                <a16:creationId xmlns:a16="http://schemas.microsoft.com/office/drawing/2014/main" id="{B11BEDE0-B328-47ED-BFE3-B922ED50E404}"/>
              </a:ext>
            </a:extLst>
          </p:cNvPr>
          <p:cNvSpPr>
            <a:spLocks noGrp="1"/>
          </p:cNvSpPr>
          <p:nvPr>
            <p:ph type="ftr" sz="quarter" idx="11"/>
          </p:nvPr>
        </p:nvSpPr>
        <p:spPr>
          <a:xfrm>
            <a:off x="0" y="6876000"/>
            <a:ext cx="0" cy="0"/>
          </a:xfrm>
        </p:spPr>
        <p:txBody>
          <a:bodyPr/>
          <a:lstStyle>
            <a:lvl1pPr>
              <a:defRPr sz="100">
                <a:noFill/>
              </a:defRPr>
            </a:lvl1pPr>
          </a:lstStyle>
          <a:p>
            <a:endParaRPr lang="en-GB" sz="100"/>
          </a:p>
        </p:txBody>
      </p:sp>
      <p:sp>
        <p:nvSpPr>
          <p:cNvPr id="9" name="Slide Number Placeholder 8">
            <a:extLst>
              <a:ext uri="{FF2B5EF4-FFF2-40B4-BE49-F238E27FC236}">
                <a16:creationId xmlns:a16="http://schemas.microsoft.com/office/drawing/2014/main" id="{435EE4FB-E10C-46B3-A75F-63982959440C}"/>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GB" smtClean="0"/>
              <a:pPr/>
              <a:t>‹#›</a:t>
            </a:fld>
            <a:endParaRPr lang="en-GB" sz="100"/>
          </a:p>
        </p:txBody>
      </p:sp>
      <p:pic>
        <p:nvPicPr>
          <p:cNvPr id="10" name="Picture 9" descr="A picture containing text, clipart&#10;&#10;Description automatically generated">
            <a:extLst>
              <a:ext uri="{FF2B5EF4-FFF2-40B4-BE49-F238E27FC236}">
                <a16:creationId xmlns:a16="http://schemas.microsoft.com/office/drawing/2014/main" id="{857A5A59-97AD-4B4C-8259-31CCA6FE9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9139" y="2529000"/>
            <a:ext cx="6953722" cy="1800000"/>
          </a:xfrm>
          <a:prstGeom prst="rect">
            <a:avLst/>
          </a:prstGeom>
        </p:spPr>
      </p:pic>
    </p:spTree>
    <p:extLst>
      <p:ext uri="{BB962C8B-B14F-4D97-AF65-F5344CB8AC3E}">
        <p14:creationId xmlns:p14="http://schemas.microsoft.com/office/powerpoint/2010/main" val="3046456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4818274" y="2518125"/>
            <a:ext cx="2555453" cy="1821750"/>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13" name="Date Placeholder 6">
            <a:extLst>
              <a:ext uri="{FF2B5EF4-FFF2-40B4-BE49-F238E27FC236}">
                <a16:creationId xmlns:a16="http://schemas.microsoft.com/office/drawing/2014/main" id="{5E2CB17F-7F37-4D9E-B75C-9007C8729CED}"/>
              </a:ext>
            </a:extLst>
          </p:cNvPr>
          <p:cNvSpPr>
            <a:spLocks noGrp="1"/>
          </p:cNvSpPr>
          <p:nvPr>
            <p:ph type="dt" sz="half" idx="10"/>
          </p:nvPr>
        </p:nvSpPr>
        <p:spPr>
          <a:xfrm>
            <a:off x="0" y="6876000"/>
            <a:ext cx="0" cy="0"/>
          </a:xfrm>
        </p:spPr>
        <p:txBody>
          <a:bodyPr/>
          <a:lstStyle>
            <a:lvl1pPr>
              <a:defRPr sz="100">
                <a:noFill/>
              </a:defRPr>
            </a:lvl1pPr>
          </a:lstStyle>
          <a:p>
            <a:endParaRPr lang="en-GB" sz="100"/>
          </a:p>
        </p:txBody>
      </p:sp>
      <p:sp>
        <p:nvSpPr>
          <p:cNvPr id="14" name="Footer Placeholder 7">
            <a:extLst>
              <a:ext uri="{FF2B5EF4-FFF2-40B4-BE49-F238E27FC236}">
                <a16:creationId xmlns:a16="http://schemas.microsoft.com/office/drawing/2014/main" id="{74FE5657-0D9D-4DB3-826E-FF66EEDC5E45}"/>
              </a:ext>
            </a:extLst>
          </p:cNvPr>
          <p:cNvSpPr>
            <a:spLocks noGrp="1"/>
          </p:cNvSpPr>
          <p:nvPr>
            <p:ph type="ftr" sz="quarter" idx="11"/>
          </p:nvPr>
        </p:nvSpPr>
        <p:spPr>
          <a:xfrm>
            <a:off x="0" y="6876000"/>
            <a:ext cx="0" cy="0"/>
          </a:xfrm>
        </p:spPr>
        <p:txBody>
          <a:bodyPr/>
          <a:lstStyle>
            <a:lvl1pPr>
              <a:defRPr sz="100">
                <a:noFill/>
              </a:defRPr>
            </a:lvl1pPr>
          </a:lstStyle>
          <a:p>
            <a:endParaRPr lang="en-GB" sz="100"/>
          </a:p>
        </p:txBody>
      </p:sp>
      <p:sp>
        <p:nvSpPr>
          <p:cNvPr id="15" name="Slide Number Placeholder 8">
            <a:extLst>
              <a:ext uri="{FF2B5EF4-FFF2-40B4-BE49-F238E27FC236}">
                <a16:creationId xmlns:a16="http://schemas.microsoft.com/office/drawing/2014/main" id="{0B3E7C79-1410-4D8B-926D-CF3179FE02C1}"/>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GB" smtClean="0"/>
              <a:pPr/>
              <a:t>‹#›</a:t>
            </a:fld>
            <a:endParaRPr lang="en-GB" sz="100"/>
          </a:p>
        </p:txBody>
      </p:sp>
    </p:spTree>
    <p:extLst>
      <p:ext uri="{BB962C8B-B14F-4D97-AF65-F5344CB8AC3E}">
        <p14:creationId xmlns:p14="http://schemas.microsoft.com/office/powerpoint/2010/main" val="1599503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1_B.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Date Placeholder 6">
            <a:extLst>
              <a:ext uri="{FF2B5EF4-FFF2-40B4-BE49-F238E27FC236}">
                <a16:creationId xmlns:a16="http://schemas.microsoft.com/office/drawing/2014/main" id="{5E2CB17F-7F37-4D9E-B75C-9007C8729CED}"/>
              </a:ext>
            </a:extLst>
          </p:cNvPr>
          <p:cNvSpPr>
            <a:spLocks noGrp="1"/>
          </p:cNvSpPr>
          <p:nvPr>
            <p:ph type="dt" sz="half" idx="10"/>
          </p:nvPr>
        </p:nvSpPr>
        <p:spPr>
          <a:xfrm>
            <a:off x="0" y="6876000"/>
            <a:ext cx="0" cy="0"/>
          </a:xfrm>
        </p:spPr>
        <p:txBody>
          <a:bodyPr/>
          <a:lstStyle>
            <a:lvl1pPr>
              <a:defRPr sz="100">
                <a:noFill/>
              </a:defRPr>
            </a:lvl1pPr>
          </a:lstStyle>
          <a:p>
            <a:endParaRPr lang="en-GB" sz="100"/>
          </a:p>
        </p:txBody>
      </p:sp>
      <p:sp>
        <p:nvSpPr>
          <p:cNvPr id="14" name="Footer Placeholder 7">
            <a:extLst>
              <a:ext uri="{FF2B5EF4-FFF2-40B4-BE49-F238E27FC236}">
                <a16:creationId xmlns:a16="http://schemas.microsoft.com/office/drawing/2014/main" id="{74FE5657-0D9D-4DB3-826E-FF66EEDC5E45}"/>
              </a:ext>
            </a:extLst>
          </p:cNvPr>
          <p:cNvSpPr>
            <a:spLocks noGrp="1"/>
          </p:cNvSpPr>
          <p:nvPr>
            <p:ph type="ftr" sz="quarter" idx="11"/>
          </p:nvPr>
        </p:nvSpPr>
        <p:spPr>
          <a:xfrm>
            <a:off x="0" y="6876000"/>
            <a:ext cx="0" cy="0"/>
          </a:xfrm>
        </p:spPr>
        <p:txBody>
          <a:bodyPr/>
          <a:lstStyle>
            <a:lvl1pPr>
              <a:defRPr sz="100">
                <a:noFill/>
              </a:defRPr>
            </a:lvl1pPr>
          </a:lstStyle>
          <a:p>
            <a:endParaRPr lang="en-GB" sz="100"/>
          </a:p>
        </p:txBody>
      </p:sp>
      <p:sp>
        <p:nvSpPr>
          <p:cNvPr id="15" name="Slide Number Placeholder 8">
            <a:extLst>
              <a:ext uri="{FF2B5EF4-FFF2-40B4-BE49-F238E27FC236}">
                <a16:creationId xmlns:a16="http://schemas.microsoft.com/office/drawing/2014/main" id="{0B3E7C79-1410-4D8B-926D-CF3179FE02C1}"/>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GB" smtClean="0"/>
              <a:pPr/>
              <a:t>‹#›</a:t>
            </a:fld>
            <a:endParaRPr lang="en-GB" sz="100"/>
          </a:p>
        </p:txBody>
      </p:sp>
      <p:pic>
        <p:nvPicPr>
          <p:cNvPr id="7" name="Picture 6" descr="Icon&#10;&#10;Description automatically generated with medium confidence">
            <a:extLst>
              <a:ext uri="{FF2B5EF4-FFF2-40B4-BE49-F238E27FC236}">
                <a16:creationId xmlns:a16="http://schemas.microsoft.com/office/drawing/2014/main" id="{701567B0-2124-4CE5-98DF-74AF1F0FC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9139" y="2529000"/>
            <a:ext cx="6953722" cy="1800000"/>
          </a:xfrm>
          <a:prstGeom prst="rect">
            <a:avLst/>
          </a:prstGeom>
        </p:spPr>
      </p:pic>
    </p:spTree>
    <p:extLst>
      <p:ext uri="{BB962C8B-B14F-4D97-AF65-F5344CB8AC3E}">
        <p14:creationId xmlns:p14="http://schemas.microsoft.com/office/powerpoint/2010/main" val="2956468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67579" y="1608016"/>
            <a:ext cx="278683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latin typeface="+mn-lt"/>
                <a:cs typeface="Arial" panose="020B0604020202020204" pitchFamily="34" charset="0"/>
              </a:rPr>
              <a:t>PICTURES</a:t>
            </a:r>
            <a:br>
              <a:rPr lang="en-GB" sz="900">
                <a:latin typeface="+mn-lt"/>
                <a:cs typeface="Arial" panose="020B0604020202020204" pitchFamily="34" charset="0"/>
              </a:rPr>
            </a:br>
            <a:r>
              <a:rPr lang="en-GB" sz="900" b="1" noProof="1">
                <a:solidFill>
                  <a:schemeClr val="tx1"/>
                </a:solidFill>
                <a:latin typeface="+mn-lt"/>
                <a:cs typeface="Arial" panose="020B0604020202020204" pitchFamily="34" charset="0"/>
              </a:rPr>
              <a:t>Insert corporate picture from Templafy</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 on the right side of the screen</a:t>
            </a:r>
            <a:endParaRPr lang="en-GB"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54412" y="187609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647700" y="1613646"/>
            <a:ext cx="228036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a:latin typeface="+mn-lt"/>
                <a:cs typeface="Arial" panose="020B0604020202020204" pitchFamily="34" charset="0"/>
              </a:rPr>
              <a:t>SLIDES &amp; LAYOUTS</a:t>
            </a:r>
            <a:br>
              <a:rPr lang="en-GB" altLang="da-DK" sz="900" b="1" noProof="1">
                <a:solidFill>
                  <a:schemeClr val="tx1"/>
                </a:solidFill>
                <a:latin typeface="+mn-lt"/>
                <a:cs typeface="Arial" panose="020B0604020202020204" pitchFamily="34" charset="0"/>
              </a:rPr>
            </a:br>
            <a:br>
              <a:rPr lang="en-GB" altLang="da-DK" sz="900" b="1"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a:solidFill>
                  <a:srgbClr val="000000"/>
                </a:solidFill>
                <a:latin typeface="+mn-lt"/>
                <a:ea typeface="Arial" panose="020B0604020202020204" pitchFamily="34" charset="0"/>
                <a:cs typeface="Arial" panose="020B0604020202020204" pitchFamily="34" charset="0"/>
              </a:rPr>
              <a:t>Click on the arrow next to </a:t>
            </a:r>
            <a:r>
              <a:rPr lang="en-GB" sz="900" b="1">
                <a:solidFill>
                  <a:srgbClr val="000000"/>
                </a:solidFill>
                <a:latin typeface="+mn-lt"/>
                <a:ea typeface="Arial" panose="020B0604020202020204" pitchFamily="34" charset="0"/>
                <a:cs typeface="Arial" panose="020B0604020202020204" pitchFamily="34" charset="0"/>
              </a:rPr>
              <a:t>Layout</a:t>
            </a:r>
            <a:br>
              <a:rPr lang="en-GB" sz="900" b="1">
                <a:solidFill>
                  <a:srgbClr val="000000"/>
                </a:solidFill>
                <a:latin typeface="+mn-lt"/>
                <a:ea typeface="Arial" panose="020B0604020202020204" pitchFamily="34" charset="0"/>
                <a:cs typeface="Arial" panose="020B0604020202020204" pitchFamily="34" charset="0"/>
              </a:rPr>
            </a:br>
            <a:r>
              <a:rPr lang="en-GB" sz="900">
                <a:solidFill>
                  <a:srgbClr val="000000"/>
                </a:solidFill>
                <a:latin typeface="+mn-lt"/>
                <a:ea typeface="Arial" panose="020B0604020202020204" pitchFamily="34" charset="0"/>
                <a:cs typeface="Arial" panose="020B0604020202020204" pitchFamily="34" charset="0"/>
              </a:rPr>
              <a:t>to view a dropdown menu of possible slide layouts</a:t>
            </a:r>
            <a:br>
              <a:rPr lang="en-GB" altLang="da-DK" sz="900" b="0" baseline="0" noProof="1">
                <a:solidFill>
                  <a:schemeClr val="tx1"/>
                </a:solidFill>
                <a:latin typeface="+mn-lt"/>
                <a:cs typeface="Arial" panose="020B0604020202020204" pitchFamily="34" charset="0"/>
              </a:rPr>
            </a:br>
            <a:br>
              <a:rPr lang="en-GB" altLang="da-DK" sz="900" b="0" baseline="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slide placeholders to their default settings</a:t>
            </a:r>
            <a:endParaRPr lang="en-GB" altLang="da-DK" sz="90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967579" y="3322850"/>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968120" y="2599667"/>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srcRect l="3901" t="45142" r="62601" b="9046"/>
          <a:stretch/>
        </p:blipFill>
        <p:spPr>
          <a:xfrm>
            <a:off x="7254412" y="3118826"/>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974001" y="4313402"/>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974001" y="5641555"/>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7310433" y="3928566"/>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729773" y="1608016"/>
            <a:ext cx="2358243"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HEADER &amp;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latin typeface="+mn-lt"/>
                <a:cs typeface="Arial" panose="020B0604020202020204" pitchFamily="34" charset="0"/>
              </a:rPr>
              <a:t>GRIDLINES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Insert predefined slides and elements from the Templafy button. Choose </a:t>
            </a: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647700" y="448713"/>
            <a:ext cx="11001373"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266198" y="4635849"/>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974000" y="5077014"/>
            <a:ext cx="475428" cy="176762"/>
          </a:xfrm>
          <a:prstGeom prst="rect">
            <a:avLst/>
          </a:prstGeom>
        </p:spPr>
      </p:pic>
      <p:sp>
        <p:nvSpPr>
          <p:cNvPr id="2" name="Date Placeholder 1">
            <a:extLst>
              <a:ext uri="{FF2B5EF4-FFF2-40B4-BE49-F238E27FC236}">
                <a16:creationId xmlns:a16="http://schemas.microsoft.com/office/drawing/2014/main" id="{8CB97ADE-DB50-43D7-B6D7-6AA6A44173B2}"/>
              </a:ext>
            </a:extLst>
          </p:cNvPr>
          <p:cNvSpPr>
            <a:spLocks noGrp="1"/>
          </p:cNvSpPr>
          <p:nvPr>
            <p:ph type="dt" sz="half" idx="10"/>
          </p:nvPr>
        </p:nvSpPr>
        <p:spPr>
          <a:xfrm>
            <a:off x="0" y="6862254"/>
            <a:ext cx="0" cy="0"/>
          </a:xfrm>
        </p:spPr>
        <p:txBody>
          <a:bodyPr/>
          <a:lstStyle>
            <a:lvl1pPr>
              <a:defRPr sz="100">
                <a:noFill/>
              </a:defRPr>
            </a:lvl1pPr>
          </a:lstStyle>
          <a:p>
            <a:endParaRPr lang="en-GB"/>
          </a:p>
        </p:txBody>
      </p:sp>
      <p:sp>
        <p:nvSpPr>
          <p:cNvPr id="3" name="Footer Placeholder 2">
            <a:extLst>
              <a:ext uri="{FF2B5EF4-FFF2-40B4-BE49-F238E27FC236}">
                <a16:creationId xmlns:a16="http://schemas.microsoft.com/office/drawing/2014/main" id="{4B13A6A0-AAC5-4762-99A3-8E67DE5BC58E}"/>
              </a:ext>
            </a:extLst>
          </p:cNvPr>
          <p:cNvSpPr>
            <a:spLocks noGrp="1"/>
          </p:cNvSpPr>
          <p:nvPr>
            <p:ph type="ftr" sz="quarter" idx="11"/>
          </p:nvPr>
        </p:nvSpPr>
        <p:spPr>
          <a:xfrm>
            <a:off x="0" y="6876000"/>
            <a:ext cx="0" cy="0"/>
          </a:xfrm>
        </p:spPr>
        <p:txBody>
          <a:bodyPr/>
          <a:lstStyle>
            <a:lvl1pPr>
              <a:defRPr sz="100">
                <a:noFill/>
              </a:defRPr>
            </a:lvl1pPr>
          </a:lstStyle>
          <a:p>
            <a:endParaRPr lang="en-GB"/>
          </a:p>
        </p:txBody>
      </p:sp>
      <p:sp>
        <p:nvSpPr>
          <p:cNvPr id="4" name="Slide Number Placeholder 3">
            <a:extLst>
              <a:ext uri="{FF2B5EF4-FFF2-40B4-BE49-F238E27FC236}">
                <a16:creationId xmlns:a16="http://schemas.microsoft.com/office/drawing/2014/main" id="{566A718C-8117-4521-935E-A616BB58A88D}"/>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59081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261546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6" y="2163600"/>
            <a:ext cx="6408844" cy="2379600"/>
          </a:xfrm>
        </p:spPr>
        <p:txBody>
          <a:bodyPr anchor="ctr"/>
          <a:lstStyle>
            <a:lvl1pPr algn="l">
              <a:lnSpc>
                <a:spcPct val="100000"/>
              </a:lnSpc>
              <a:defRPr sz="4400">
                <a:solidFill>
                  <a:schemeClr val="tx2"/>
                </a:solidFill>
              </a:defRPr>
            </a:lvl1pPr>
          </a:lstStyle>
          <a:p>
            <a:r>
              <a:rPr lang="en-GB"/>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5136000" y="5799507"/>
            <a:ext cx="1920000" cy="154800"/>
          </a:xfrm>
        </p:spPr>
        <p:txBody>
          <a:bodyPr anchor="b"/>
          <a:lstStyle>
            <a:lvl1pPr marL="0" indent="0">
              <a:buNone/>
              <a:defRPr sz="1000" b="1">
                <a:solidFill>
                  <a:schemeClr val="tx2"/>
                </a:solidFill>
              </a:defRPr>
            </a:lvl1pPr>
          </a:lstStyle>
          <a:p>
            <a:pPr lvl="0"/>
            <a:r>
              <a:rPr lang="en-GB"/>
              <a:t>Insert name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5136000" y="6055200"/>
            <a:ext cx="1920001" cy="154800"/>
          </a:xfrm>
        </p:spPr>
        <p:txBody>
          <a:bodyPr/>
          <a:lstStyle>
            <a:lvl1pPr>
              <a:defRPr sz="1000" b="1">
                <a:solidFill>
                  <a:schemeClr val="tx2"/>
                </a:solidFill>
              </a:defRPr>
            </a:lvl1pPr>
          </a:lstStyle>
          <a:p>
            <a:endParaRPr lang="en-GB"/>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34" name="Freeform: Shape 33">
            <a:extLst>
              <a:ext uri="{FF2B5EF4-FFF2-40B4-BE49-F238E27FC236}">
                <a16:creationId xmlns:a16="http://schemas.microsoft.com/office/drawing/2014/main" id="{2DB09BC2-598E-40D3-B291-F2AE97681E1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3"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CFCDB02C-C393-45D0-9339-45B1931BD42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Footer Placeholder 7">
            <a:extLst>
              <a:ext uri="{FF2B5EF4-FFF2-40B4-BE49-F238E27FC236}">
                <a16:creationId xmlns:a16="http://schemas.microsoft.com/office/drawing/2014/main" id="{6065F747-4561-4901-98B7-BF52331654D4}"/>
              </a:ext>
            </a:extLst>
          </p:cNvPr>
          <p:cNvSpPr>
            <a:spLocks noGrp="1"/>
          </p:cNvSpPr>
          <p:nvPr>
            <p:ph type="ftr" sz="quarter" idx="11"/>
          </p:nvPr>
        </p:nvSpPr>
        <p:spPr>
          <a:xfrm>
            <a:off x="0" y="6876000"/>
            <a:ext cx="0" cy="0"/>
          </a:xfrm>
        </p:spPr>
        <p:txBody>
          <a:bodyPr/>
          <a:lstStyle>
            <a:lvl1pPr algn="l">
              <a:defRPr sz="100">
                <a:noFill/>
              </a:defRPr>
            </a:lvl1pPr>
          </a:lstStyle>
          <a:p>
            <a:endParaRPr lang="en-GB"/>
          </a:p>
        </p:txBody>
      </p:sp>
      <p:sp>
        <p:nvSpPr>
          <p:cNvPr id="14" name="Slide Number Placeholder 8">
            <a:extLst>
              <a:ext uri="{FF2B5EF4-FFF2-40B4-BE49-F238E27FC236}">
                <a16:creationId xmlns:a16="http://schemas.microsoft.com/office/drawing/2014/main" id="{871C597D-634C-4C0B-95AD-0C969D58456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7719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 Agend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3B750-FD0B-4117-8CF8-02751916C1F8}"/>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 name="Text Placeholder 2"/>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bg1"/>
                </a:solidFill>
              </a:defRPr>
            </a:lvl1pPr>
            <a:lvl2pPr marL="0" indent="0">
              <a:spcBef>
                <a:spcPts val="300"/>
              </a:spcBef>
              <a:spcAft>
                <a:spcPts val="600"/>
              </a:spcAft>
              <a:buFont typeface="Arial" panose="020B0604020202020204" pitchFamily="34" charset="0"/>
              <a:buChar char="​"/>
              <a:defRPr sz="2000" b="1">
                <a:solidFill>
                  <a:schemeClr val="bg1"/>
                </a:solidFill>
              </a:defRPr>
            </a:lvl2pPr>
            <a:lvl3pPr marL="0" indent="0">
              <a:spcBef>
                <a:spcPts val="300"/>
              </a:spcBef>
              <a:spcAft>
                <a:spcPts val="600"/>
              </a:spcAft>
              <a:buFont typeface="Arial" panose="020B0604020202020204" pitchFamily="34" charset="0"/>
              <a:buChar char="​"/>
              <a:defRPr sz="2000">
                <a:solidFill>
                  <a:schemeClr val="bg1"/>
                </a:solidFill>
              </a:defRPr>
            </a:lvl3pPr>
            <a:lvl4pPr marL="0" indent="0">
              <a:spcBef>
                <a:spcPts val="300"/>
              </a:spcBef>
              <a:spcAft>
                <a:spcPts val="600"/>
              </a:spcAft>
              <a:buFont typeface="Arial" panose="020B0604020202020204" pitchFamily="34" charset="0"/>
              <a:buChar char="​"/>
              <a:defRPr sz="2000">
                <a:solidFill>
                  <a:schemeClr val="bg1"/>
                </a:solidFill>
              </a:defRPr>
            </a:lvl4pPr>
            <a:lvl5pPr marL="0" indent="0">
              <a:spcBef>
                <a:spcPts val="300"/>
              </a:spcBef>
              <a:spcAft>
                <a:spcPts val="600"/>
              </a:spcAft>
              <a:buFont typeface="Arial" panose="020B0604020202020204" pitchFamily="34" charset="0"/>
              <a:buChar char="​"/>
              <a:defRPr sz="2000">
                <a:solidFill>
                  <a:schemeClr val="bg1"/>
                </a:solidFill>
              </a:defRPr>
            </a:lvl5pPr>
            <a:lvl6pPr marL="0" indent="0">
              <a:spcBef>
                <a:spcPts val="300"/>
              </a:spcBef>
              <a:spcAft>
                <a:spcPts val="600"/>
              </a:spcAft>
              <a:buFont typeface="Arial" panose="020B0604020202020204" pitchFamily="34" charset="0"/>
              <a:buChar char="​"/>
              <a:defRPr sz="2000">
                <a:solidFill>
                  <a:schemeClr val="bg1"/>
                </a:solidFill>
              </a:defRPr>
            </a:lvl6pPr>
            <a:lvl7pPr marL="0" indent="0">
              <a:spcBef>
                <a:spcPts val="300"/>
              </a:spcBef>
              <a:spcAft>
                <a:spcPts val="600"/>
              </a:spcAft>
              <a:buFont typeface="Arial" panose="020B0604020202020204" pitchFamily="34" charset="0"/>
              <a:buChar char="​"/>
              <a:defRPr sz="2000">
                <a:solidFill>
                  <a:schemeClr val="bg1"/>
                </a:solidFill>
              </a:defRPr>
            </a:lvl7pPr>
            <a:lvl8pPr marL="0" indent="0">
              <a:spcBef>
                <a:spcPts val="300"/>
              </a:spcBef>
              <a:spcAft>
                <a:spcPts val="600"/>
              </a:spcAft>
              <a:buFont typeface="Arial" panose="020B0604020202020204" pitchFamily="34" charset="0"/>
              <a:buChar char="​"/>
              <a:defRPr sz="2000">
                <a:solidFill>
                  <a:schemeClr val="bg1"/>
                </a:solidFill>
              </a:defRPr>
            </a:lvl8pPr>
            <a:lvl9pPr marL="0" indent="0">
              <a:spcBef>
                <a:spcPts val="300"/>
              </a:spcBef>
              <a:spcAft>
                <a:spcPts val="600"/>
              </a:spcAft>
              <a:buFont typeface="Arial" panose="020B0604020202020204" pitchFamily="34" charset="0"/>
              <a:buChar char="​"/>
              <a:defRPr sz="2000">
                <a:solidFill>
                  <a:schemeClr val="bg1"/>
                </a:solidFill>
              </a:defRPr>
            </a:lvl9pPr>
          </a:lstStyle>
          <a:p>
            <a:pPr lvl="0"/>
            <a:r>
              <a:rPr lang="en-GB" noProof="0"/>
              <a:t>01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3" name="TextBox 2">
            <a:extLst>
              <a:ext uri="{FF2B5EF4-FFF2-40B4-BE49-F238E27FC236}">
                <a16:creationId xmlns:a16="http://schemas.microsoft.com/office/drawing/2014/main" id="{B5A42DB6-37C7-4655-8383-4D4C615303B7}"/>
              </a:ext>
            </a:extLst>
          </p:cNvPr>
          <p:cNvSpPr txBox="1"/>
          <p:nvPr userDrawn="1"/>
        </p:nvSpPr>
        <p:spPr>
          <a:xfrm>
            <a:off x="7381875" y="2819981"/>
            <a:ext cx="4162126" cy="1107996"/>
          </a:xfrm>
          <a:prstGeom prst="rect">
            <a:avLst/>
          </a:prstGeom>
          <a:noFill/>
        </p:spPr>
        <p:txBody>
          <a:bodyPr wrap="square" lIns="0" tIns="0" rIns="0" bIns="0" rtlCol="0">
            <a:spAutoFit/>
          </a:bodyPr>
          <a:lstStyle/>
          <a:p>
            <a:pPr algn="r"/>
            <a:r>
              <a:rPr lang="en-GB" sz="7200">
                <a:solidFill>
                  <a:schemeClr val="bg1"/>
                </a:solidFill>
              </a:rPr>
              <a:t>Agenda</a:t>
            </a:r>
          </a:p>
        </p:txBody>
      </p:sp>
      <p:sp>
        <p:nvSpPr>
          <p:cNvPr id="26" name="Freeform: Shape 25">
            <a:extLst>
              <a:ext uri="{FF2B5EF4-FFF2-40B4-BE49-F238E27FC236}">
                <a16:creationId xmlns:a16="http://schemas.microsoft.com/office/drawing/2014/main" id="{E4BBEEFE-FD1C-41BE-8701-C445D2EB12C0}"/>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a:p>
        </p:txBody>
      </p:sp>
      <p:sp>
        <p:nvSpPr>
          <p:cNvPr id="5"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3EF1636C-932C-4747-B37D-D0B1E2D9AB1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401699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11" name="Text Placeholder 2">
            <a:extLst>
              <a:ext uri="{FF2B5EF4-FFF2-40B4-BE49-F238E27FC236}">
                <a16:creationId xmlns:a16="http://schemas.microsoft.com/office/drawing/2014/main" id="{9AB77215-63F5-457D-BB11-70300B8118CE}"/>
              </a:ext>
            </a:extLst>
          </p:cNvPr>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tx2"/>
                </a:solidFill>
              </a:defRPr>
            </a:lvl1pPr>
            <a:lvl2pPr marL="0" indent="0">
              <a:spcBef>
                <a:spcPts val="300"/>
              </a:spcBef>
              <a:spcAft>
                <a:spcPts val="600"/>
              </a:spcAft>
              <a:buFont typeface="Arial" panose="020B0604020202020204" pitchFamily="34" charset="0"/>
              <a:buChar char="​"/>
              <a:defRPr sz="2000" b="1">
                <a:solidFill>
                  <a:schemeClr val="tx2"/>
                </a:solidFill>
              </a:defRPr>
            </a:lvl2pPr>
            <a:lvl3pPr marL="0" indent="0">
              <a:spcBef>
                <a:spcPts val="300"/>
              </a:spcBef>
              <a:spcAft>
                <a:spcPts val="600"/>
              </a:spcAft>
              <a:buFont typeface="Arial" panose="020B0604020202020204" pitchFamily="34" charset="0"/>
              <a:buChar char="​"/>
              <a:defRPr sz="2000">
                <a:solidFill>
                  <a:schemeClr val="tx2"/>
                </a:solidFill>
              </a:defRPr>
            </a:lvl3pPr>
            <a:lvl4pPr marL="0" indent="0">
              <a:spcBef>
                <a:spcPts val="300"/>
              </a:spcBef>
              <a:spcAft>
                <a:spcPts val="600"/>
              </a:spcAft>
              <a:buFont typeface="Arial" panose="020B0604020202020204" pitchFamily="34" charset="0"/>
              <a:buChar char="​"/>
              <a:defRPr sz="2000">
                <a:solidFill>
                  <a:schemeClr val="tx2"/>
                </a:solidFill>
              </a:defRPr>
            </a:lvl4pPr>
            <a:lvl5pPr marL="0" indent="0">
              <a:spcBef>
                <a:spcPts val="300"/>
              </a:spcBef>
              <a:spcAft>
                <a:spcPts val="600"/>
              </a:spcAft>
              <a:buFont typeface="Arial" panose="020B0604020202020204" pitchFamily="34" charset="0"/>
              <a:buChar char="​"/>
              <a:defRPr sz="2000">
                <a:solidFill>
                  <a:schemeClr val="tx2"/>
                </a:solidFill>
              </a:defRPr>
            </a:lvl5pPr>
            <a:lvl6pPr marL="0" indent="0">
              <a:spcBef>
                <a:spcPts val="300"/>
              </a:spcBef>
              <a:spcAft>
                <a:spcPts val="600"/>
              </a:spcAft>
              <a:buFont typeface="Arial" panose="020B0604020202020204" pitchFamily="34" charset="0"/>
              <a:buChar char="​"/>
              <a:defRPr sz="2000">
                <a:solidFill>
                  <a:schemeClr val="tx2"/>
                </a:solidFill>
              </a:defRPr>
            </a:lvl6pPr>
            <a:lvl7pPr marL="0" indent="0">
              <a:spcBef>
                <a:spcPts val="300"/>
              </a:spcBef>
              <a:spcAft>
                <a:spcPts val="600"/>
              </a:spcAft>
              <a:buFont typeface="Arial" panose="020B0604020202020204" pitchFamily="34" charset="0"/>
              <a:buChar char="​"/>
              <a:defRPr sz="2000">
                <a:solidFill>
                  <a:schemeClr val="tx2"/>
                </a:solidFill>
              </a:defRPr>
            </a:lvl7pPr>
            <a:lvl8pPr marL="0" indent="0">
              <a:spcBef>
                <a:spcPts val="300"/>
              </a:spcBef>
              <a:spcAft>
                <a:spcPts val="600"/>
              </a:spcAft>
              <a:buFont typeface="Arial" panose="020B0604020202020204" pitchFamily="34" charset="0"/>
              <a:buChar char="​"/>
              <a:defRPr sz="2000">
                <a:solidFill>
                  <a:schemeClr val="tx2"/>
                </a:solidFill>
              </a:defRPr>
            </a:lvl8pPr>
            <a:lvl9pPr marL="0" indent="0">
              <a:spcBef>
                <a:spcPts val="300"/>
              </a:spcBef>
              <a:spcAft>
                <a:spcPts val="600"/>
              </a:spcAft>
              <a:buFont typeface="Arial" panose="020B0604020202020204" pitchFamily="34" charset="0"/>
              <a:buChar char="​"/>
              <a:defRPr sz="2000">
                <a:solidFill>
                  <a:schemeClr val="tx2"/>
                </a:solidFill>
              </a:defRPr>
            </a:lvl9pPr>
          </a:lstStyle>
          <a:p>
            <a:pPr lvl="0"/>
            <a:r>
              <a:rPr lang="en-GB" noProof="0"/>
              <a:t>01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GB" smtClean="0"/>
              <a:pPr/>
              <a:t>‹#›</a:t>
            </a:fld>
            <a:endParaRPr lang="en-GB"/>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3"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2AD425B-83E9-4675-A5F8-3B70DC855783}"/>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162088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anded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fld id="{C2AD94F7-3470-4EDF-8360-C604BB358116}" type="datetime3">
              <a:rPr lang="en-US" smtClean="0"/>
              <a:t>17 March 2022</a:t>
            </a:fld>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GB" smtClean="0"/>
              <a:pPr/>
              <a:t>‹#›</a:t>
            </a:fld>
            <a:endParaRPr lang="en-GB"/>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3"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2AD425B-83E9-4675-A5F8-3B70DC855783}"/>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349512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 Agenda">
    <p:bg bwMode="grayWhite">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FEEA-94E5-4AC9-A1E0-1C0A39ED59BF}"/>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pic>
        <p:nvPicPr>
          <p:cNvPr id="17" name="Graphic 16">
            <a:extLst>
              <a:ext uri="{FF2B5EF4-FFF2-40B4-BE49-F238E27FC236}">
                <a16:creationId xmlns:a16="http://schemas.microsoft.com/office/drawing/2014/main" id="{E04617A3-773E-4D38-A193-F8C5B6A520C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25" name="Text Placeholder 2">
            <a:extLst>
              <a:ext uri="{FF2B5EF4-FFF2-40B4-BE49-F238E27FC236}">
                <a16:creationId xmlns:a16="http://schemas.microsoft.com/office/drawing/2014/main" id="{A2A3BC1C-0A3F-4D46-8A19-9812D28C2BA4}"/>
              </a:ext>
            </a:extLst>
          </p:cNvPr>
          <p:cNvSpPr>
            <a:spLocks noGrp="1"/>
          </p:cNvSpPr>
          <p:nvPr>
            <p:ph type="body" sz="quarter" idx="17" hasCustomPrompt="1"/>
          </p:nvPr>
        </p:nvSpPr>
        <p:spPr bwMode="gray">
          <a:xfrm>
            <a:off x="2892000" y="648000"/>
            <a:ext cx="6408000" cy="5562000"/>
          </a:xfrm>
        </p:spPr>
        <p:txBody>
          <a:bodyPr anchor="ctr"/>
          <a:lstStyle>
            <a:lvl1pPr marL="0" indent="0">
              <a:lnSpc>
                <a:spcPts val="2600"/>
              </a:lnSpc>
              <a:spcBef>
                <a:spcPts val="0"/>
              </a:spcBef>
              <a:spcAft>
                <a:spcPts val="0"/>
              </a:spcAft>
              <a:buFont typeface="Arial" panose="020B0604020202020204" pitchFamily="34" charset="0"/>
              <a:buChar char="​"/>
              <a:tabLst/>
              <a:defRPr>
                <a:solidFill>
                  <a:schemeClr val="tx2"/>
                </a:solidFill>
              </a:defRPr>
            </a:lvl1pPr>
            <a:lvl2pPr marL="270000" indent="-270000">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noProof="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GB" noProof="0"/>
              <a:t>Agenda point</a:t>
            </a:r>
          </a:p>
          <a:p>
            <a:pPr lvl="1"/>
            <a:r>
              <a:rPr lang="en-GB" noProof="0"/>
              <a:t>Second level</a:t>
            </a:r>
          </a:p>
          <a:p>
            <a:pPr lvl="2"/>
            <a:r>
              <a:rPr lang="en-GB" noProof="0"/>
              <a:t>Third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noProof="0"/>
              <a:t>Fourth level</a:t>
            </a:r>
          </a:p>
          <a:p>
            <a:pPr lvl="4"/>
            <a:r>
              <a:rPr lang="en-GB" noProof="0"/>
              <a:t>Fifth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noProof="0"/>
              <a:t>6</a:t>
            </a:r>
          </a:p>
          <a:p>
            <a:pPr lvl="6"/>
            <a:r>
              <a:rPr lang="en-GB" noProof="0"/>
              <a:t>7</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noProof="0"/>
              <a:t>8</a:t>
            </a:r>
          </a:p>
          <a:p>
            <a:pPr lvl="8"/>
            <a:r>
              <a:rPr lang="en-GB" noProof="0"/>
              <a:t>9</a:t>
            </a:r>
          </a:p>
        </p:txBody>
      </p:sp>
      <p:sp>
        <p:nvSpPr>
          <p:cNvPr id="10" name="Text Placeholder 10">
            <a:extLst>
              <a:ext uri="{FF2B5EF4-FFF2-40B4-BE49-F238E27FC236}">
                <a16:creationId xmlns:a16="http://schemas.microsoft.com/office/drawing/2014/main" id="{7E35705F-E398-47AC-9EC0-7584A114B9A2}"/>
              </a:ext>
            </a:extLst>
          </p:cNvPr>
          <p:cNvSpPr>
            <a:spLocks noGrp="1"/>
          </p:cNvSpPr>
          <p:nvPr>
            <p:ph type="body" sz="quarter" idx="20" hasCustomPrompt="1"/>
          </p:nvPr>
        </p:nvSpPr>
        <p:spPr bwMode="gray">
          <a:xfrm>
            <a:off x="647999" y="648000"/>
            <a:ext cx="1920001" cy="5562000"/>
          </a:xfrm>
        </p:spPr>
        <p:txBody>
          <a:bodyPr anchor="ctr"/>
          <a:lstStyle>
            <a:lvl1pPr marL="0" indent="0">
              <a:lnSpc>
                <a:spcPts val="2600"/>
              </a:lnSpc>
              <a:spcBef>
                <a:spcPts val="0"/>
              </a:spcBef>
              <a:spcAft>
                <a:spcPts val="0"/>
              </a:spcAft>
              <a:buFont typeface="Arial" panose="020B0604020202020204" pitchFamily="34" charset="0"/>
              <a:buChar char="​"/>
              <a:defRPr sz="2000">
                <a:solidFill>
                  <a:schemeClr val="tx2"/>
                </a:solidFill>
              </a:defRPr>
            </a:lvl1pPr>
            <a:lvl2pPr marL="270000" indent="-270000">
              <a:lnSpc>
                <a:spcPts val="2600"/>
              </a:lnSpc>
              <a:spcBef>
                <a:spcPts val="0"/>
              </a:spcBef>
              <a:spcAft>
                <a:spcPts val="0"/>
              </a:spcAft>
              <a:buFont typeface="Arial" panose="020B0604020202020204" pitchFamily="34" charset="0"/>
              <a:buChar char="•"/>
              <a:defRPr sz="2000" b="0">
                <a:solidFill>
                  <a:schemeClr val="tx2"/>
                </a:solidFill>
              </a:defRPr>
            </a:lvl2pPr>
            <a:lvl3pPr marL="0" indent="0">
              <a:lnSpc>
                <a:spcPts val="2600"/>
              </a:lnSpc>
              <a:spcBef>
                <a:spcPts val="0"/>
              </a:spcBef>
              <a:spcAft>
                <a:spcPts val="0"/>
              </a:spcAft>
              <a:buFont typeface="Arial" panose="020B0604020202020204" pitchFamily="34" charset="0"/>
              <a:buChar char="​"/>
              <a:defRPr sz="2000">
                <a:solidFill>
                  <a:schemeClr val="tx2"/>
                </a:solidFill>
              </a:defRPr>
            </a:lvl3pPr>
            <a:lvl4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4pPr>
            <a:lvl5pPr marL="0" indent="0">
              <a:lnSpc>
                <a:spcPts val="2600"/>
              </a:lnSpc>
              <a:spcBef>
                <a:spcPts val="0"/>
              </a:spcBef>
              <a:spcAft>
                <a:spcPts val="0"/>
              </a:spcAft>
              <a:buFont typeface="Arial" panose="020B0604020202020204" pitchFamily="34" charset="0"/>
              <a:buChar char="​"/>
              <a:defRPr sz="2000">
                <a:solidFill>
                  <a:schemeClr val="tx2"/>
                </a:solidFill>
              </a:defRPr>
            </a:lvl5pPr>
            <a:lvl6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6pPr>
            <a:lvl7pPr marL="0" indent="0">
              <a:lnSpc>
                <a:spcPts val="2600"/>
              </a:lnSpc>
              <a:spcBef>
                <a:spcPts val="0"/>
              </a:spcBef>
              <a:spcAft>
                <a:spcPts val="0"/>
              </a:spcAft>
              <a:buFont typeface="Arial" panose="020B0604020202020204" pitchFamily="34" charset="0"/>
              <a:buChar char="​"/>
              <a:defRPr sz="2000">
                <a:solidFill>
                  <a:schemeClr val="tx2"/>
                </a:solidFill>
              </a:defRPr>
            </a:lvl7pPr>
            <a:lvl8pPr marL="0" indent="0">
              <a:lnSpc>
                <a:spcPts val="2600"/>
              </a:lnSpc>
              <a:spcBef>
                <a:spcPts val="0"/>
              </a:spcBef>
              <a:spcAft>
                <a:spcPts val="0"/>
              </a:spcAft>
              <a:buFont typeface="Arial" panose="020B0604020202020204" pitchFamily="34" charset="0"/>
              <a:buChar char="​"/>
              <a:defRPr lang="en-GB" sz="2000" b="0" kern="1200" dirty="0">
                <a:solidFill>
                  <a:schemeClr val="tx2"/>
                </a:solidFill>
                <a:latin typeface="+mn-lt"/>
                <a:ea typeface="+mn-ea"/>
                <a:cs typeface="+mn-cs"/>
              </a:defRPr>
            </a:lvl8pPr>
            <a:lvl9pPr marL="0" indent="0">
              <a:lnSpc>
                <a:spcPts val="2600"/>
              </a:lnSpc>
              <a:spcBef>
                <a:spcPts val="0"/>
              </a:spcBef>
              <a:spcAft>
                <a:spcPts val="0"/>
              </a:spcAft>
              <a:buFont typeface="Arial" panose="020B0604020202020204" pitchFamily="34" charset="0"/>
              <a:buChar char="​"/>
              <a:defRPr sz="2000">
                <a:solidFill>
                  <a:schemeClr val="tx2"/>
                </a:solidFill>
              </a:defRPr>
            </a:lvl9pPr>
          </a:lstStyle>
          <a:p>
            <a:pPr lvl="0"/>
            <a:r>
              <a:rPr lang="en-GB"/>
              <a:t>09.00-09.30</a:t>
            </a:r>
          </a:p>
          <a:p>
            <a:pPr lvl="1"/>
            <a:r>
              <a:rPr lang="en-GB"/>
              <a:t>Second level</a:t>
            </a:r>
          </a:p>
          <a:p>
            <a:pPr lvl="2"/>
            <a:r>
              <a:rPr lang="en-GB"/>
              <a:t>Third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a:t>Fourth level</a:t>
            </a:r>
          </a:p>
          <a:p>
            <a:pPr lvl="4"/>
            <a:r>
              <a:rPr lang="en-GB"/>
              <a:t>Fifth level</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a:t>6</a:t>
            </a:r>
          </a:p>
          <a:p>
            <a:pPr lvl="6"/>
            <a:r>
              <a:rPr lang="en-GB"/>
              <a:t>7</a:t>
            </a:r>
          </a:p>
          <a:p>
            <a:pPr marL="270000" lvl="1" indent="-270000" algn="l" defTabSz="914400" rtl="0" eaLnBrk="1" latinLnBrk="0" hangingPunct="1">
              <a:lnSpc>
                <a:spcPts val="2600"/>
              </a:lnSpc>
              <a:spcBef>
                <a:spcPts val="0"/>
              </a:spcBef>
              <a:spcAft>
                <a:spcPts val="0"/>
              </a:spcAft>
              <a:buFont typeface="Arial" panose="020B0604020202020204" pitchFamily="34" charset="0"/>
              <a:buChar char="•"/>
            </a:pPr>
            <a:r>
              <a:rPr lang="en-GB"/>
              <a:t>8</a:t>
            </a:r>
          </a:p>
          <a:p>
            <a:pPr lvl="8"/>
            <a:r>
              <a:rPr lang="en-GB"/>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bwMode="gray"/>
        <p:txBody>
          <a:bodyPr/>
          <a:lstStyle>
            <a:lvl1pPr>
              <a:defRPr>
                <a:solidFill>
                  <a:schemeClr val="tx2"/>
                </a:solidFill>
              </a:defRPr>
            </a:lvl1pPr>
          </a:lstStyle>
          <a:p>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bwMode="gray"/>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bwMode="gray"/>
        <p:txBody>
          <a:bodyPr/>
          <a:lstStyle>
            <a:lvl1pPr>
              <a:defRPr>
                <a:solidFill>
                  <a:schemeClr val="tx2"/>
                </a:solidFill>
              </a:defRPr>
            </a:lvl1pPr>
          </a:lstStyle>
          <a:p>
            <a:fld id="{23AA811B-2EBD-4900-905E-5BE206449611}" type="slidenum">
              <a:rPr lang="en-GB" smtClean="0"/>
              <a:pPr/>
              <a:t>‹#›</a:t>
            </a:fld>
            <a:endParaRPr lang="en-GB"/>
          </a:p>
        </p:txBody>
      </p:sp>
      <p:sp>
        <p:nvSpPr>
          <p:cNvPr id="43" name="Freeform: Shape 42">
            <a:extLst>
              <a:ext uri="{FF2B5EF4-FFF2-40B4-BE49-F238E27FC236}">
                <a16:creationId xmlns:a16="http://schemas.microsoft.com/office/drawing/2014/main" id="{5058A511-E7D3-48F5-9E56-C90D4AEF4335}"/>
              </a:ext>
            </a:extLst>
          </p:cNvPr>
          <p:cNvSpPr/>
          <p:nvPr userDrawn="1"/>
        </p:nvSpPr>
        <p:spPr bwMode="gray">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2"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B3C1CADE-9463-4A8D-B4E6-273C0EC9AFF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386746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647999" y="648000"/>
            <a:ext cx="8652001" cy="5562000"/>
          </a:xfrm>
        </p:spPr>
        <p:txBody>
          <a:bodyPr anchor="ctr"/>
          <a:lstStyle>
            <a:lvl1pPr algn="l">
              <a:defRPr sz="4400" b="1">
                <a:solidFill>
                  <a:schemeClr val="bg1"/>
                </a:solidFill>
              </a:defRPr>
            </a:lvl1pPr>
          </a:lstStyle>
          <a:p>
            <a:r>
              <a:rPr lang="en-GB" noProof="0"/>
              <a:t>Click to add title</a:t>
            </a:r>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800" i="1">
                <a:solidFill>
                  <a:schemeClr val="bg1"/>
                </a:solidFill>
              </a:defRPr>
            </a:lvl1pPr>
          </a:lstStyle>
          <a:p>
            <a:pPr lvl="0"/>
            <a:r>
              <a:rPr lang="en-GB"/>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a:p>
        </p:txBody>
      </p:sp>
      <p:sp>
        <p:nvSpPr>
          <p:cNvPr id="6"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D9E9F619-DDA7-4396-BEF5-E42E21A0A600}"/>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3848148045"/>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77.xml"/><Relationship Id="rId21" Type="http://schemas.openxmlformats.org/officeDocument/2006/relationships/slideLayout" Target="../slideLayouts/slideLayout21.xml"/><Relationship Id="rId42" Type="http://schemas.openxmlformats.org/officeDocument/2006/relationships/tags" Target="../tags/tag2.xml"/><Relationship Id="rId47" Type="http://schemas.openxmlformats.org/officeDocument/2006/relationships/tags" Target="../tags/tag7.xml"/><Relationship Id="rId63" Type="http://schemas.openxmlformats.org/officeDocument/2006/relationships/tags" Target="../tags/tag23.xml"/><Relationship Id="rId68" Type="http://schemas.openxmlformats.org/officeDocument/2006/relationships/tags" Target="../tags/tag28.xml"/><Relationship Id="rId84" Type="http://schemas.openxmlformats.org/officeDocument/2006/relationships/tags" Target="../tags/tag44.xml"/><Relationship Id="rId89" Type="http://schemas.openxmlformats.org/officeDocument/2006/relationships/tags" Target="../tags/tag49.xml"/><Relationship Id="rId112" Type="http://schemas.openxmlformats.org/officeDocument/2006/relationships/tags" Target="../tags/tag72.xml"/><Relationship Id="rId16" Type="http://schemas.openxmlformats.org/officeDocument/2006/relationships/slideLayout" Target="../slideLayouts/slideLayout16.xml"/><Relationship Id="rId107" Type="http://schemas.openxmlformats.org/officeDocument/2006/relationships/tags" Target="../tags/tag6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tags" Target="../tags/tag13.xml"/><Relationship Id="rId58" Type="http://schemas.openxmlformats.org/officeDocument/2006/relationships/tags" Target="../tags/tag18.xml"/><Relationship Id="rId74" Type="http://schemas.openxmlformats.org/officeDocument/2006/relationships/tags" Target="../tags/tag34.xml"/><Relationship Id="rId79" Type="http://schemas.openxmlformats.org/officeDocument/2006/relationships/tags" Target="../tags/tag39.xml"/><Relationship Id="rId102" Type="http://schemas.openxmlformats.org/officeDocument/2006/relationships/tags" Target="../tags/tag62.xml"/><Relationship Id="rId123" Type="http://schemas.openxmlformats.org/officeDocument/2006/relationships/tags" Target="../tags/tag83.xml"/><Relationship Id="rId128" Type="http://schemas.openxmlformats.org/officeDocument/2006/relationships/tags" Target="../tags/tag88.xml"/><Relationship Id="rId5" Type="http://schemas.openxmlformats.org/officeDocument/2006/relationships/slideLayout" Target="../slideLayouts/slideLayout5.xml"/><Relationship Id="rId90" Type="http://schemas.openxmlformats.org/officeDocument/2006/relationships/tags" Target="../tags/tag50.xml"/><Relationship Id="rId95" Type="http://schemas.openxmlformats.org/officeDocument/2006/relationships/tags" Target="../tags/tag5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tags" Target="../tags/tag3.xml"/><Relationship Id="rId48" Type="http://schemas.openxmlformats.org/officeDocument/2006/relationships/tags" Target="../tags/tag8.xml"/><Relationship Id="rId64" Type="http://schemas.openxmlformats.org/officeDocument/2006/relationships/tags" Target="../tags/tag24.xml"/><Relationship Id="rId69" Type="http://schemas.openxmlformats.org/officeDocument/2006/relationships/tags" Target="../tags/tag29.xml"/><Relationship Id="rId113" Type="http://schemas.openxmlformats.org/officeDocument/2006/relationships/tags" Target="../tags/tag73.xml"/><Relationship Id="rId118" Type="http://schemas.openxmlformats.org/officeDocument/2006/relationships/tags" Target="../tags/tag78.xml"/><Relationship Id="rId80" Type="http://schemas.openxmlformats.org/officeDocument/2006/relationships/tags" Target="../tags/tag40.xml"/><Relationship Id="rId85" Type="http://schemas.openxmlformats.org/officeDocument/2006/relationships/tags" Target="../tags/tag4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tags" Target="../tags/tag19.xml"/><Relationship Id="rId103" Type="http://schemas.openxmlformats.org/officeDocument/2006/relationships/tags" Target="../tags/tag63.xml"/><Relationship Id="rId108" Type="http://schemas.openxmlformats.org/officeDocument/2006/relationships/tags" Target="../tags/tag68.xml"/><Relationship Id="rId124" Type="http://schemas.openxmlformats.org/officeDocument/2006/relationships/tags" Target="../tags/tag84.xml"/><Relationship Id="rId129" Type="http://schemas.openxmlformats.org/officeDocument/2006/relationships/image" Target="../media/image1.png"/><Relationship Id="rId54" Type="http://schemas.openxmlformats.org/officeDocument/2006/relationships/tags" Target="../tags/tag14.xml"/><Relationship Id="rId70" Type="http://schemas.openxmlformats.org/officeDocument/2006/relationships/tags" Target="../tags/tag30.xml"/><Relationship Id="rId75" Type="http://schemas.openxmlformats.org/officeDocument/2006/relationships/tags" Target="../tags/tag35.xml"/><Relationship Id="rId91" Type="http://schemas.openxmlformats.org/officeDocument/2006/relationships/tags" Target="../tags/tag51.xml"/><Relationship Id="rId96" Type="http://schemas.openxmlformats.org/officeDocument/2006/relationships/tags" Target="../tags/tag5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tags" Target="../tags/tag9.xml"/><Relationship Id="rId114" Type="http://schemas.openxmlformats.org/officeDocument/2006/relationships/tags" Target="../tags/tag74.xml"/><Relationship Id="rId119" Type="http://schemas.openxmlformats.org/officeDocument/2006/relationships/tags" Target="../tags/tag79.xml"/><Relationship Id="rId44" Type="http://schemas.openxmlformats.org/officeDocument/2006/relationships/tags" Target="../tags/tag4.xml"/><Relationship Id="rId60" Type="http://schemas.openxmlformats.org/officeDocument/2006/relationships/tags" Target="../tags/tag20.xml"/><Relationship Id="rId65" Type="http://schemas.openxmlformats.org/officeDocument/2006/relationships/tags" Target="../tags/tag25.xml"/><Relationship Id="rId81" Type="http://schemas.openxmlformats.org/officeDocument/2006/relationships/tags" Target="../tags/tag41.xml"/><Relationship Id="rId86" Type="http://schemas.openxmlformats.org/officeDocument/2006/relationships/tags" Target="../tags/tag4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tags" Target="../tags/tag69.xml"/><Relationship Id="rId34" Type="http://schemas.openxmlformats.org/officeDocument/2006/relationships/slideLayout" Target="../slideLayouts/slideLayout34.xml"/><Relationship Id="rId50" Type="http://schemas.openxmlformats.org/officeDocument/2006/relationships/tags" Target="../tags/tag10.xml"/><Relationship Id="rId55" Type="http://schemas.openxmlformats.org/officeDocument/2006/relationships/tags" Target="../tags/tag15.xml"/><Relationship Id="rId76" Type="http://schemas.openxmlformats.org/officeDocument/2006/relationships/tags" Target="../tags/tag36.xml"/><Relationship Id="rId97" Type="http://schemas.openxmlformats.org/officeDocument/2006/relationships/tags" Target="../tags/tag57.xml"/><Relationship Id="rId104" Type="http://schemas.openxmlformats.org/officeDocument/2006/relationships/tags" Target="../tags/tag64.xml"/><Relationship Id="rId120" Type="http://schemas.openxmlformats.org/officeDocument/2006/relationships/tags" Target="../tags/tag80.xml"/><Relationship Id="rId125" Type="http://schemas.openxmlformats.org/officeDocument/2006/relationships/tags" Target="../tags/tag85.xml"/><Relationship Id="rId7" Type="http://schemas.openxmlformats.org/officeDocument/2006/relationships/slideLayout" Target="../slideLayouts/slideLayout7.xml"/><Relationship Id="rId71" Type="http://schemas.openxmlformats.org/officeDocument/2006/relationships/tags" Target="../tags/tag31.xml"/><Relationship Id="rId92" Type="http://schemas.openxmlformats.org/officeDocument/2006/relationships/tags" Target="../tags/tag5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theme" Target="../theme/theme1.xml"/><Relationship Id="rId45" Type="http://schemas.openxmlformats.org/officeDocument/2006/relationships/tags" Target="../tags/tag5.xml"/><Relationship Id="rId66" Type="http://schemas.openxmlformats.org/officeDocument/2006/relationships/tags" Target="../tags/tag26.xml"/><Relationship Id="rId87" Type="http://schemas.openxmlformats.org/officeDocument/2006/relationships/tags" Target="../tags/tag47.xml"/><Relationship Id="rId110" Type="http://schemas.openxmlformats.org/officeDocument/2006/relationships/tags" Target="../tags/tag70.xml"/><Relationship Id="rId115" Type="http://schemas.openxmlformats.org/officeDocument/2006/relationships/tags" Target="../tags/tag75.xml"/><Relationship Id="rId61" Type="http://schemas.openxmlformats.org/officeDocument/2006/relationships/tags" Target="../tags/tag21.xml"/><Relationship Id="rId82" Type="http://schemas.openxmlformats.org/officeDocument/2006/relationships/tags" Target="../tags/tag4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tags" Target="../tags/tag16.xml"/><Relationship Id="rId77" Type="http://schemas.openxmlformats.org/officeDocument/2006/relationships/tags" Target="../tags/tag37.xml"/><Relationship Id="rId100" Type="http://schemas.openxmlformats.org/officeDocument/2006/relationships/tags" Target="../tags/tag60.xml"/><Relationship Id="rId105" Type="http://schemas.openxmlformats.org/officeDocument/2006/relationships/tags" Target="../tags/tag65.xml"/><Relationship Id="rId126" Type="http://schemas.openxmlformats.org/officeDocument/2006/relationships/tags" Target="../tags/tag86.xml"/><Relationship Id="rId8" Type="http://schemas.openxmlformats.org/officeDocument/2006/relationships/slideLayout" Target="../slideLayouts/slideLayout8.xml"/><Relationship Id="rId51" Type="http://schemas.openxmlformats.org/officeDocument/2006/relationships/tags" Target="../tags/tag11.xml"/><Relationship Id="rId72" Type="http://schemas.openxmlformats.org/officeDocument/2006/relationships/tags" Target="../tags/tag32.xml"/><Relationship Id="rId93" Type="http://schemas.openxmlformats.org/officeDocument/2006/relationships/tags" Target="../tags/tag53.xml"/><Relationship Id="rId98" Type="http://schemas.openxmlformats.org/officeDocument/2006/relationships/tags" Target="../tags/tag58.xml"/><Relationship Id="rId121" Type="http://schemas.openxmlformats.org/officeDocument/2006/relationships/tags" Target="../tags/tag8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tags" Target="../tags/tag6.xml"/><Relationship Id="rId67" Type="http://schemas.openxmlformats.org/officeDocument/2006/relationships/tags" Target="../tags/tag27.xml"/><Relationship Id="rId116" Type="http://schemas.openxmlformats.org/officeDocument/2006/relationships/tags" Target="../tags/tag76.xml"/><Relationship Id="rId20" Type="http://schemas.openxmlformats.org/officeDocument/2006/relationships/slideLayout" Target="../slideLayouts/slideLayout20.xml"/><Relationship Id="rId41" Type="http://schemas.openxmlformats.org/officeDocument/2006/relationships/tags" Target="../tags/tag1.xml"/><Relationship Id="rId62" Type="http://schemas.openxmlformats.org/officeDocument/2006/relationships/tags" Target="../tags/tag22.xml"/><Relationship Id="rId83" Type="http://schemas.openxmlformats.org/officeDocument/2006/relationships/tags" Target="../tags/tag43.xml"/><Relationship Id="rId88" Type="http://schemas.openxmlformats.org/officeDocument/2006/relationships/tags" Target="../tags/tag48.xml"/><Relationship Id="rId111" Type="http://schemas.openxmlformats.org/officeDocument/2006/relationships/tags" Target="../tags/tag7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tags" Target="../tags/tag17.xml"/><Relationship Id="rId106" Type="http://schemas.openxmlformats.org/officeDocument/2006/relationships/tags" Target="../tags/tag66.xml"/><Relationship Id="rId127" Type="http://schemas.openxmlformats.org/officeDocument/2006/relationships/tags" Target="../tags/tag8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tags" Target="../tags/tag12.xml"/><Relationship Id="rId73" Type="http://schemas.openxmlformats.org/officeDocument/2006/relationships/tags" Target="../tags/tag33.xml"/><Relationship Id="rId78" Type="http://schemas.openxmlformats.org/officeDocument/2006/relationships/tags" Target="../tags/tag38.xml"/><Relationship Id="rId94" Type="http://schemas.openxmlformats.org/officeDocument/2006/relationships/tags" Target="../tags/tag54.xml"/><Relationship Id="rId99" Type="http://schemas.openxmlformats.org/officeDocument/2006/relationships/tags" Target="../tags/tag59.xml"/><Relationship Id="rId101" Type="http://schemas.openxmlformats.org/officeDocument/2006/relationships/tags" Target="../tags/tag61.xml"/><Relationship Id="rId122" Type="http://schemas.openxmlformats.org/officeDocument/2006/relationships/tags" Target="../tags/tag8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US"/>
              <a:t>Click to edit Master title style</a:t>
            </a:r>
            <a:endParaRPr lang="en-GB"/>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648000" y="324000"/>
            <a:ext cx="1920000" cy="125850"/>
          </a:xfrm>
          <a:prstGeom prst="rect">
            <a:avLst/>
          </a:prstGeom>
        </p:spPr>
        <p:txBody>
          <a:bodyPr vert="horz" lIns="0" tIns="0" rIns="0" bIns="0" rtlCol="0" anchor="t"/>
          <a:lstStyle>
            <a:lvl1pPr algn="l">
              <a:defRPr sz="700">
                <a:solidFill>
                  <a:schemeClr val="tx2"/>
                </a:solidFill>
              </a:defRPr>
            </a:lvl1pPr>
          </a:lstStyle>
          <a:p>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892712" y="323850"/>
            <a:ext cx="4162138" cy="126000"/>
          </a:xfrm>
          <a:prstGeom prst="rect">
            <a:avLst/>
          </a:prstGeom>
        </p:spPr>
        <p:txBody>
          <a:bodyPr vert="horz" lIns="0" tIns="0" rIns="0" bIns="0" rtlCol="0" anchor="t"/>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0"/>
          </a:xfrm>
          <a:prstGeom prst="rect">
            <a:avLst/>
          </a:prstGeom>
        </p:spPr>
        <p:txBody>
          <a:bodyPr vert="horz" lIns="0" tIns="0" rIns="0" bIns="0" rtlCol="0" anchor="t"/>
          <a:lstStyle>
            <a:lvl1pPr algn="l">
              <a:defRPr sz="700">
                <a:solidFill>
                  <a:schemeClr val="tx2"/>
                </a:solidFill>
              </a:defRPr>
            </a:lvl1pPr>
          </a:lstStyle>
          <a:p>
            <a:fld id="{23AA811B-2EBD-4900-905E-5BE206449611}" type="slidenum">
              <a:rPr lang="en-GB" smtClean="0"/>
              <a:pPr/>
              <a:t>‹#›</a:t>
            </a:fld>
            <a:endParaRPr lang="en-GB"/>
          </a:p>
        </p:txBody>
      </p:sp>
      <p:sp>
        <p:nvSpPr>
          <p:cNvPr id="26" name="TextBox 25">
            <a:extLst>
              <a:ext uri="{FF2B5EF4-FFF2-40B4-BE49-F238E27FC236}">
                <a16:creationId xmlns:a16="http://schemas.microsoft.com/office/drawing/2014/main" id="{278D69B5-2783-4637-A949-A867EE4EFE6B}"/>
              </a:ext>
            </a:extLst>
          </p:cNvPr>
          <p:cNvSpPr txBox="1"/>
          <p:nvPr userDrawn="1"/>
        </p:nvSpPr>
        <p:spPr>
          <a:xfrm>
            <a:off x="11218069" y="324000"/>
            <a:ext cx="648494" cy="107722"/>
          </a:xfrm>
          <a:prstGeom prst="rect">
            <a:avLst/>
          </a:prstGeom>
          <a:noFill/>
        </p:spPr>
        <p:txBody>
          <a:bodyPr wrap="square" lIns="0" tIns="0" rIns="0" bIns="0" rtlCol="0">
            <a:spAutoFit/>
          </a:bodyPr>
          <a:lstStyle/>
          <a:p>
            <a:pPr algn="r"/>
            <a:r>
              <a:rPr lang="en-GB" sz="7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Novo Nordisk</a:t>
            </a:r>
            <a:r>
              <a:rPr lang="en-GB" sz="700" baseline="300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41"/>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42"/>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43"/>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44"/>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45"/>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46"/>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47"/>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48"/>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49"/>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50"/>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51"/>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52"/>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53"/>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54"/>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55"/>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56"/>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57"/>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58"/>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59"/>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60"/>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61"/>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62"/>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63"/>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64"/>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65"/>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66"/>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67"/>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68"/>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69"/>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70"/>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71"/>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72"/>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73"/>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74"/>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75"/>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76"/>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77"/>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78"/>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79"/>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80"/>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81"/>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82"/>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83"/>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84"/>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85"/>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86"/>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87"/>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88"/>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89"/>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90"/>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91"/>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92"/>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93"/>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94"/>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95"/>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96"/>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97"/>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98"/>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99"/>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100"/>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101"/>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102"/>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103"/>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104"/>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105"/>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106"/>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107"/>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108"/>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109"/>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110"/>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111"/>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112"/>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113"/>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114"/>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115"/>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116"/>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117"/>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118"/>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19"/>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20"/>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21"/>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22"/>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23"/>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24"/>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25"/>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26"/>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27"/>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28"/>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pic>
        <p:nvPicPr>
          <p:cNvPr id="28" name="Picture 27" descr="Icon&#10;&#10;Description automatically generated with medium confidence">
            <a:extLst>
              <a:ext uri="{FF2B5EF4-FFF2-40B4-BE49-F238E27FC236}">
                <a16:creationId xmlns:a16="http://schemas.microsoft.com/office/drawing/2014/main" id="{BAD0A625-F2D3-4308-9F41-D8B76CBB423F}"/>
              </a:ext>
            </a:extLst>
          </p:cNvPr>
          <p:cNvPicPr>
            <a:picLocks noChangeAspect="1"/>
          </p:cNvPicPr>
          <p:nvPr userDrawn="1"/>
        </p:nvPicPr>
        <p:blipFill>
          <a:blip r:embed="rId129">
            <a:extLst>
              <a:ext uri="{28A0092B-C50C-407E-A947-70E740481C1C}">
                <a14:useLocalDpi xmlns:a14="http://schemas.microsoft.com/office/drawing/2010/main" val="0"/>
              </a:ext>
            </a:extLst>
          </a:blip>
          <a:stretch>
            <a:fillRect/>
          </a:stretch>
        </p:blipFill>
        <p:spPr>
          <a:xfrm>
            <a:off x="11218069" y="6366262"/>
            <a:ext cx="648000" cy="167738"/>
          </a:xfrm>
          <a:prstGeom prst="rect">
            <a:avLst/>
          </a:prstGeom>
        </p:spPr>
      </p:pic>
    </p:spTree>
    <p:extLst>
      <p:ext uri="{BB962C8B-B14F-4D97-AF65-F5344CB8AC3E}">
        <p14:creationId xmlns:p14="http://schemas.microsoft.com/office/powerpoint/2010/main" val="2218501217"/>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 id="2147484256" r:id="rId17"/>
    <p:sldLayoutId id="2147484257" r:id="rId18"/>
    <p:sldLayoutId id="2147484258" r:id="rId19"/>
    <p:sldLayoutId id="2147484259" r:id="rId20"/>
    <p:sldLayoutId id="2147484260" r:id="rId21"/>
    <p:sldLayoutId id="2147484261" r:id="rId22"/>
    <p:sldLayoutId id="2147484262" r:id="rId23"/>
    <p:sldLayoutId id="2147484263" r:id="rId24"/>
    <p:sldLayoutId id="2147484264" r:id="rId25"/>
    <p:sldLayoutId id="2147484265" r:id="rId26"/>
    <p:sldLayoutId id="2147484266" r:id="rId27"/>
    <p:sldLayoutId id="2147484267" r:id="rId28"/>
    <p:sldLayoutId id="2147484268" r:id="rId29"/>
    <p:sldLayoutId id="2147484269" r:id="rId30"/>
    <p:sldLayoutId id="2147484270" r:id="rId31"/>
    <p:sldLayoutId id="2147484271" r:id="rId32"/>
    <p:sldLayoutId id="2147484272" r:id="rId33"/>
    <p:sldLayoutId id="2147484273" r:id="rId34"/>
    <p:sldLayoutId id="2147484277" r:id="rId35"/>
    <p:sldLayoutId id="2147484274" r:id="rId36"/>
    <p:sldLayoutId id="2147484278" r:id="rId37"/>
    <p:sldLayoutId id="2147484275" r:id="rId38"/>
    <p:sldLayoutId id="2147484276" r:id="rId39"/>
  </p:sldLayoutIdLs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A4A3A4"/>
          </p15:clr>
        </p15:guide>
        <p15:guide id="2" pos="1617">
          <p15:clr>
            <a:srgbClr val="A4A3A4"/>
          </p15:clr>
        </p15:guide>
        <p15:guide id="5" pos="3031">
          <p15:clr>
            <a:srgbClr val="A4A3A4"/>
          </p15:clr>
        </p15:guide>
        <p15:guide id="6" pos="3235">
          <p15:clr>
            <a:srgbClr val="A4A3A4"/>
          </p15:clr>
        </p15:guide>
        <p15:guide id="7" orient="horz" pos="3911">
          <p15:clr>
            <a:srgbClr val="A4A3A4"/>
          </p15:clr>
        </p15:guide>
        <p15:guide id="8" orient="horz" pos="4115">
          <p15:clr>
            <a:srgbClr val="A4A3A4"/>
          </p15:clr>
        </p15:guide>
        <p15:guide id="9" pos="6063">
          <p15:clr>
            <a:srgbClr val="A4A3A4"/>
          </p15:clr>
        </p15:guide>
        <p15:guide id="10" pos="7272">
          <p15:clr>
            <a:srgbClr val="A4A3A4"/>
          </p15:clr>
        </p15:guide>
        <p15:guide id="12" pos="4444">
          <p15:clr>
            <a:srgbClr val="A4A3A4"/>
          </p15:clr>
        </p15:guide>
        <p15:guide id="13" pos="4648">
          <p15:clr>
            <a:srgbClr val="A4A3A4"/>
          </p15:clr>
        </p15:guide>
        <p15:guide id="14" orient="horz" pos="204">
          <p15:clr>
            <a:srgbClr val="A4A3A4"/>
          </p15:clr>
        </p15:guide>
        <p15:guide id="15" orient="horz" pos="408">
          <p15:clr>
            <a:srgbClr val="A4A3A4"/>
          </p15:clr>
        </p15:guide>
        <p15:guide id="16" pos="1821">
          <p15:clr>
            <a:srgbClr val="A4A3A4"/>
          </p15:clr>
        </p15:guide>
        <p15:guide id="18" pos="5859">
          <p15:clr>
            <a:srgbClr val="A4A3A4"/>
          </p15:clr>
        </p15:guide>
        <p15:guide id="20" pos="7476">
          <p15:clr>
            <a:srgbClr val="A4A3A4"/>
          </p15:clr>
        </p15:guide>
        <p15:guide id="21" pos="20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AC04-B567-490C-A916-48D1ADB2C3AF}"/>
              </a:ext>
            </a:extLst>
          </p:cNvPr>
          <p:cNvSpPr>
            <a:spLocks noGrp="1"/>
          </p:cNvSpPr>
          <p:nvPr>
            <p:ph type="ctrTitle"/>
          </p:nvPr>
        </p:nvSpPr>
        <p:spPr>
          <a:xfrm>
            <a:off x="647999" y="648000"/>
            <a:ext cx="9877540" cy="3104850"/>
          </a:xfrm>
        </p:spPr>
        <p:txBody>
          <a:bodyPr/>
          <a:lstStyle/>
          <a:p>
            <a:r>
              <a:rPr lang="en-GB" sz="4000" dirty="0"/>
              <a:t>Key findings from primary research on women with HMB and bleeding disorders</a:t>
            </a:r>
          </a:p>
        </p:txBody>
      </p:sp>
      <p:sp>
        <p:nvSpPr>
          <p:cNvPr id="5" name="Text Placeholder 4">
            <a:extLst>
              <a:ext uri="{FF2B5EF4-FFF2-40B4-BE49-F238E27FC236}">
                <a16:creationId xmlns:a16="http://schemas.microsoft.com/office/drawing/2014/main" id="{0B0DDB42-453B-40FC-948D-A2F0EA2D7B12}"/>
              </a:ext>
            </a:extLst>
          </p:cNvPr>
          <p:cNvSpPr>
            <a:spLocks noGrp="1"/>
          </p:cNvSpPr>
          <p:nvPr>
            <p:ph type="body" sz="quarter" idx="17"/>
          </p:nvPr>
        </p:nvSpPr>
        <p:spPr/>
        <p:txBody>
          <a:bodyPr/>
          <a:lstStyle/>
          <a:p>
            <a:r>
              <a:rPr lang="en-GB" dirty="0"/>
              <a:t>March 2022</a:t>
            </a:r>
          </a:p>
        </p:txBody>
      </p:sp>
      <p:sp>
        <p:nvSpPr>
          <p:cNvPr id="6" name="Footer Placeholder 5">
            <a:extLst>
              <a:ext uri="{FF2B5EF4-FFF2-40B4-BE49-F238E27FC236}">
                <a16:creationId xmlns:a16="http://schemas.microsoft.com/office/drawing/2014/main" id="{9E9F64E7-98A3-4046-845F-3E45DA48D9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AA47C-D979-48E5-AD22-7BABFE716F4E}"/>
              </a:ext>
            </a:extLst>
          </p:cNvPr>
          <p:cNvSpPr>
            <a:spLocks noGrp="1"/>
          </p:cNvSpPr>
          <p:nvPr>
            <p:ph type="sldNum" sz="quarter" idx="4"/>
          </p:nvPr>
        </p:nvSpPr>
        <p:spPr/>
        <p:txBody>
          <a:bodyPr/>
          <a:lstStyle/>
          <a:p>
            <a:fld id="{23AA811B-2EBD-4900-905E-5BE206449611}" type="slidenum">
              <a:rPr lang="en-GB" smtClean="0"/>
              <a:pPr/>
              <a:t>1</a:t>
            </a:fld>
            <a:endParaRPr lang="en-GB"/>
          </a:p>
        </p:txBody>
      </p:sp>
    </p:spTree>
    <p:extLst>
      <p:ext uri="{BB962C8B-B14F-4D97-AF65-F5344CB8AC3E}">
        <p14:creationId xmlns:p14="http://schemas.microsoft.com/office/powerpoint/2010/main" val="389514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38049C-9A0F-47D6-BCD9-4AC9B25014B4}"/>
              </a:ext>
            </a:extLst>
          </p:cNvPr>
          <p:cNvSpPr/>
          <p:nvPr/>
        </p:nvSpPr>
        <p:spPr>
          <a:xfrm>
            <a:off x="1721796" y="2544266"/>
            <a:ext cx="744535" cy="2650304"/>
          </a:xfrm>
          <a:prstGeom prst="rect">
            <a:avLst/>
          </a:prstGeom>
          <a:solidFill>
            <a:schemeClr val="bg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a:extLst>
              <a:ext uri="{FF2B5EF4-FFF2-40B4-BE49-F238E27FC236}">
                <a16:creationId xmlns:a16="http://schemas.microsoft.com/office/drawing/2014/main" id="{A03009BD-C29A-4B76-B05A-2BF330B5173C}"/>
              </a:ext>
            </a:extLst>
          </p:cNvPr>
          <p:cNvSpPr/>
          <p:nvPr/>
        </p:nvSpPr>
        <p:spPr>
          <a:xfrm>
            <a:off x="6395563" y="3599234"/>
            <a:ext cx="744535" cy="1595336"/>
          </a:xfrm>
          <a:prstGeom prst="rect">
            <a:avLst/>
          </a:prstGeom>
          <a:solidFill>
            <a:schemeClr val="bg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a:extLst>
              <a:ext uri="{FF2B5EF4-FFF2-40B4-BE49-F238E27FC236}">
                <a16:creationId xmlns:a16="http://schemas.microsoft.com/office/drawing/2014/main" id="{2EEC8EA3-8B6F-48C9-9288-83537F35B182}"/>
              </a:ext>
            </a:extLst>
          </p:cNvPr>
          <p:cNvSpPr/>
          <p:nvPr/>
        </p:nvSpPr>
        <p:spPr>
          <a:xfrm>
            <a:off x="7316448" y="4134255"/>
            <a:ext cx="744535" cy="1072440"/>
          </a:xfrm>
          <a:prstGeom prst="rect">
            <a:avLst/>
          </a:prstGeom>
          <a:solidFill>
            <a:schemeClr val="bg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53EDDD66-1A8E-4701-B597-67B0480BEE56}"/>
              </a:ext>
            </a:extLst>
          </p:cNvPr>
          <p:cNvSpPr>
            <a:spLocks noGrp="1"/>
          </p:cNvSpPr>
          <p:nvPr>
            <p:ph type="title"/>
          </p:nvPr>
        </p:nvSpPr>
        <p:spPr/>
        <p:txBody>
          <a:bodyPr/>
          <a:lstStyle/>
          <a:p>
            <a:r>
              <a:rPr lang="en-GB" sz="2400" b="1" dirty="0"/>
              <a:t>A large proportion of HCPs do not always carry out key investigations when a woman presents with HMB symptoms</a:t>
            </a:r>
            <a:br>
              <a:rPr lang="en-GB" sz="2400" b="1" dirty="0"/>
            </a:br>
            <a:r>
              <a:rPr lang="en-GB" sz="1800" dirty="0"/>
              <a:t>Just 54% of GPs always carry out a menstrual history when a woman presents with symptoms of HMB, compared to 80% of OBGYNs. Family history and QoL questions are not typically asked.</a:t>
            </a:r>
            <a:endParaRPr lang="en-GB" sz="2400" dirty="0"/>
          </a:p>
        </p:txBody>
      </p:sp>
      <p:sp>
        <p:nvSpPr>
          <p:cNvPr id="4" name="Date Placeholder 3">
            <a:extLst>
              <a:ext uri="{FF2B5EF4-FFF2-40B4-BE49-F238E27FC236}">
                <a16:creationId xmlns:a16="http://schemas.microsoft.com/office/drawing/2014/main" id="{E14AE947-E07D-43FF-9DF7-D1A06A6DF38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88CC02B-F342-4B13-BD7C-F303E46BE1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8CAB82-FFB4-4D64-8AD5-B976B3508FCC}"/>
              </a:ext>
            </a:extLst>
          </p:cNvPr>
          <p:cNvSpPr>
            <a:spLocks noGrp="1"/>
          </p:cNvSpPr>
          <p:nvPr>
            <p:ph type="sldNum" sz="quarter" idx="12"/>
          </p:nvPr>
        </p:nvSpPr>
        <p:spPr/>
        <p:txBody>
          <a:bodyPr/>
          <a:lstStyle/>
          <a:p>
            <a:fld id="{23AA811B-2EBD-4900-905E-5BE206449611}" type="slidenum">
              <a:rPr lang="en-GB" smtClean="0"/>
              <a:t>10</a:t>
            </a:fld>
            <a:endParaRPr lang="en-GB"/>
          </a:p>
        </p:txBody>
      </p:sp>
      <p:sp>
        <p:nvSpPr>
          <p:cNvPr id="7" name="Text Placeholder 6">
            <a:extLst>
              <a:ext uri="{FF2B5EF4-FFF2-40B4-BE49-F238E27FC236}">
                <a16:creationId xmlns:a16="http://schemas.microsoft.com/office/drawing/2014/main" id="{9D9C422D-3D2E-4169-AAD3-0037E8A8A2F9}"/>
              </a:ext>
            </a:extLst>
          </p:cNvPr>
          <p:cNvSpPr>
            <a:spLocks noGrp="1"/>
          </p:cNvSpPr>
          <p:nvPr>
            <p:ph type="body" sz="quarter" idx="13"/>
          </p:nvPr>
        </p:nvSpPr>
        <p:spPr>
          <a:xfrm>
            <a:off x="647999" y="6300427"/>
            <a:ext cx="8652000" cy="395573"/>
          </a:xfrm>
        </p:spPr>
        <p:txBody>
          <a:bodyPr/>
          <a:lstStyle/>
          <a:p>
            <a:pPr>
              <a:spcAft>
                <a:spcPts val="0"/>
              </a:spcAft>
            </a:pPr>
            <a:r>
              <a:rPr lang="en-GB" i="1" dirty="0"/>
              <a:t>Q. Roughly how often do you carry out the following when investigating female patients who present with heavy menstrual bleeding? </a:t>
            </a:r>
          </a:p>
          <a:p>
            <a:pPr>
              <a:spcAft>
                <a:spcPts val="0"/>
              </a:spcAft>
            </a:pPr>
            <a:r>
              <a:rPr lang="en-GB" dirty="0"/>
              <a:t>Base: GPs n=353 across four countries (Canada, France, Germany, KSA). OBGYNs: n=426 across five countries (Brazil, Canada, France, Germany, KSA). Fieldwork conducted online: October 4th – December 16th 2022</a:t>
            </a:r>
          </a:p>
        </p:txBody>
      </p:sp>
      <p:sp>
        <p:nvSpPr>
          <p:cNvPr id="13" name="TextBox 12">
            <a:extLst>
              <a:ext uri="{FF2B5EF4-FFF2-40B4-BE49-F238E27FC236}">
                <a16:creationId xmlns:a16="http://schemas.microsoft.com/office/drawing/2014/main" id="{A86EEA51-829F-45C4-8416-55952DCB7F92}"/>
              </a:ext>
            </a:extLst>
          </p:cNvPr>
          <p:cNvSpPr txBox="1"/>
          <p:nvPr/>
        </p:nvSpPr>
        <p:spPr>
          <a:xfrm>
            <a:off x="1805017" y="2202753"/>
            <a:ext cx="8581965" cy="24622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a:solidFill>
                  <a:schemeClr val="accent1"/>
                </a:solidFill>
                <a:latin typeface="+mj-lt"/>
              </a:rPr>
              <a:t>% who ‘Always’ carry out when investigating female patients who present with HMB </a:t>
            </a:r>
          </a:p>
        </p:txBody>
      </p:sp>
      <p:graphicFrame>
        <p:nvGraphicFramePr>
          <p:cNvPr id="11" name="Chart 10">
            <a:extLst>
              <a:ext uri="{FF2B5EF4-FFF2-40B4-BE49-F238E27FC236}">
                <a16:creationId xmlns:a16="http://schemas.microsoft.com/office/drawing/2014/main" id="{D52377E4-C753-49D4-93AD-4B5A37D46757}"/>
              </a:ext>
            </a:extLst>
          </p:cNvPr>
          <p:cNvGraphicFramePr/>
          <p:nvPr>
            <p:extLst>
              <p:ext uri="{D42A27DB-BD31-4B8C-83A1-F6EECF244321}">
                <p14:modId xmlns:p14="http://schemas.microsoft.com/office/powerpoint/2010/main" val="831988221"/>
              </p:ext>
            </p:extLst>
          </p:nvPr>
        </p:nvGraphicFramePr>
        <p:xfrm>
          <a:off x="647999" y="2371077"/>
          <a:ext cx="11328653" cy="3838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820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078EC2-6D23-4F73-8C13-9FF2E088A99B}"/>
              </a:ext>
            </a:extLst>
          </p:cNvPr>
          <p:cNvSpPr/>
          <p:nvPr/>
        </p:nvSpPr>
        <p:spPr>
          <a:xfrm>
            <a:off x="1721796" y="2273087"/>
            <a:ext cx="744535" cy="2804751"/>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D4C4CFC6-0888-403C-99E0-FDC19AF63573}"/>
              </a:ext>
            </a:extLst>
          </p:cNvPr>
          <p:cNvSpPr>
            <a:spLocks noGrp="1"/>
          </p:cNvSpPr>
          <p:nvPr>
            <p:ph type="title"/>
          </p:nvPr>
        </p:nvSpPr>
        <p:spPr/>
        <p:txBody>
          <a:bodyPr/>
          <a:lstStyle/>
          <a:p>
            <a:r>
              <a:rPr lang="en-GB" sz="2400" b="1" dirty="0"/>
              <a:t>There is limited awareness among both GPs and OBGYNs of several important indicators of an underlying bleeding disorder</a:t>
            </a:r>
            <a:br>
              <a:rPr lang="en-GB" sz="2400" b="1" dirty="0"/>
            </a:br>
            <a:r>
              <a:rPr lang="en-GB" sz="1800" dirty="0"/>
              <a:t>Only 34% of GPs and 56% of OBGYNs ‘strongly associate’ HMB since menarche with an underlying bleeding disorder in women.</a:t>
            </a:r>
            <a:endParaRPr lang="en-GB" sz="2400" dirty="0"/>
          </a:p>
        </p:txBody>
      </p:sp>
      <p:sp>
        <p:nvSpPr>
          <p:cNvPr id="4" name="Date Placeholder 3">
            <a:extLst>
              <a:ext uri="{FF2B5EF4-FFF2-40B4-BE49-F238E27FC236}">
                <a16:creationId xmlns:a16="http://schemas.microsoft.com/office/drawing/2014/main" id="{63BEAE5D-100D-4121-8E07-02471CBB082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FA03F24-DEC4-4938-AFDE-229B6F5515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AD3978-0294-4B61-806A-53C19E5B04E1}"/>
              </a:ext>
            </a:extLst>
          </p:cNvPr>
          <p:cNvSpPr>
            <a:spLocks noGrp="1"/>
          </p:cNvSpPr>
          <p:nvPr>
            <p:ph type="sldNum" sz="quarter" idx="12"/>
          </p:nvPr>
        </p:nvSpPr>
        <p:spPr/>
        <p:txBody>
          <a:bodyPr/>
          <a:lstStyle/>
          <a:p>
            <a:fld id="{23AA811B-2EBD-4900-905E-5BE206449611}" type="slidenum">
              <a:rPr lang="en-GB" smtClean="0"/>
              <a:t>11</a:t>
            </a:fld>
            <a:endParaRPr lang="en-GB"/>
          </a:p>
        </p:txBody>
      </p:sp>
      <p:sp>
        <p:nvSpPr>
          <p:cNvPr id="7" name="Text Placeholder 6">
            <a:extLst>
              <a:ext uri="{FF2B5EF4-FFF2-40B4-BE49-F238E27FC236}">
                <a16:creationId xmlns:a16="http://schemas.microsoft.com/office/drawing/2014/main" id="{CCB19FFF-4D09-4D4A-841B-0A5A760589B8}"/>
              </a:ext>
            </a:extLst>
          </p:cNvPr>
          <p:cNvSpPr>
            <a:spLocks noGrp="1"/>
          </p:cNvSpPr>
          <p:nvPr>
            <p:ph type="body" sz="quarter" idx="13"/>
          </p:nvPr>
        </p:nvSpPr>
        <p:spPr/>
        <p:txBody>
          <a:bodyPr/>
          <a:lstStyle/>
          <a:p>
            <a:pPr>
              <a:spcAft>
                <a:spcPts val="0"/>
              </a:spcAft>
            </a:pPr>
            <a:r>
              <a:rPr lang="en-GB" sz="800" i="1" dirty="0"/>
              <a:t>Q: To what extent, if at all, do you think each of the following are associated with a bleeding disorder in female patients?</a:t>
            </a:r>
          </a:p>
          <a:p>
            <a:pPr>
              <a:spcAft>
                <a:spcPts val="0"/>
              </a:spcAft>
            </a:pPr>
            <a:r>
              <a:rPr lang="en-GB" sz="800" dirty="0"/>
              <a:t>Base: GPs n=353 across four countries (Canada, France, Germany, KSA). OBGYNs: n=426 across five countries (Brazil, Canada, France, Germany, KSA).  Fieldwork conducted online: October 4</a:t>
            </a:r>
            <a:r>
              <a:rPr lang="en-GB" sz="800" baseline="30000" dirty="0"/>
              <a:t>th</a:t>
            </a:r>
            <a:r>
              <a:rPr lang="en-GB" sz="800" dirty="0"/>
              <a:t> – December 16</a:t>
            </a:r>
            <a:r>
              <a:rPr lang="en-GB" sz="800" baseline="30000" dirty="0"/>
              <a:t>th</a:t>
            </a:r>
            <a:r>
              <a:rPr lang="en-GB" sz="800" dirty="0"/>
              <a:t> 2022</a:t>
            </a:r>
          </a:p>
        </p:txBody>
      </p:sp>
      <p:graphicFrame>
        <p:nvGraphicFramePr>
          <p:cNvPr id="10" name="Chart 9">
            <a:extLst>
              <a:ext uri="{FF2B5EF4-FFF2-40B4-BE49-F238E27FC236}">
                <a16:creationId xmlns:a16="http://schemas.microsoft.com/office/drawing/2014/main" id="{EDEC127E-400A-4CE6-ABDD-8D8E255204FE}"/>
              </a:ext>
            </a:extLst>
          </p:cNvPr>
          <p:cNvGraphicFramePr/>
          <p:nvPr>
            <p:extLst>
              <p:ext uri="{D42A27DB-BD31-4B8C-83A1-F6EECF244321}">
                <p14:modId xmlns:p14="http://schemas.microsoft.com/office/powerpoint/2010/main" val="1074444319"/>
              </p:ext>
            </p:extLst>
          </p:nvPr>
        </p:nvGraphicFramePr>
        <p:xfrm>
          <a:off x="647999" y="1944000"/>
          <a:ext cx="11119931" cy="3936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AF3D690-85A5-4B23-B54A-3E0A77BE1C91}"/>
              </a:ext>
            </a:extLst>
          </p:cNvPr>
          <p:cNvSpPr txBox="1"/>
          <p:nvPr/>
        </p:nvSpPr>
        <p:spPr>
          <a:xfrm>
            <a:off x="2321483" y="2142150"/>
            <a:ext cx="7961921" cy="24622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a:solidFill>
                  <a:schemeClr val="accent1"/>
                </a:solidFill>
                <a:latin typeface="+mj-lt"/>
              </a:rPr>
              <a:t>% strongly associate each symptom with an underlying bleeding disorder</a:t>
            </a:r>
          </a:p>
        </p:txBody>
      </p:sp>
    </p:spTree>
    <p:extLst>
      <p:ext uri="{BB962C8B-B14F-4D97-AF65-F5344CB8AC3E}">
        <p14:creationId xmlns:p14="http://schemas.microsoft.com/office/powerpoint/2010/main" val="375221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DE5F15D1-BB72-4019-8004-C6D8CC4FE268}"/>
              </a:ext>
            </a:extLst>
          </p:cNvPr>
          <p:cNvGraphicFramePr/>
          <p:nvPr>
            <p:extLst>
              <p:ext uri="{D42A27DB-BD31-4B8C-83A1-F6EECF244321}">
                <p14:modId xmlns:p14="http://schemas.microsoft.com/office/powerpoint/2010/main" val="61220279"/>
              </p:ext>
            </p:extLst>
          </p:nvPr>
        </p:nvGraphicFramePr>
        <p:xfrm>
          <a:off x="7200354" y="2768291"/>
          <a:ext cx="4229842" cy="349814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CBD8039-6CB1-4CCF-815B-73BE9779DD7E}"/>
              </a:ext>
            </a:extLst>
          </p:cNvPr>
          <p:cNvSpPr>
            <a:spLocks noGrp="1"/>
          </p:cNvSpPr>
          <p:nvPr>
            <p:ph type="title"/>
          </p:nvPr>
        </p:nvSpPr>
        <p:spPr/>
        <p:txBody>
          <a:bodyPr/>
          <a:lstStyle/>
          <a:p>
            <a:r>
              <a:rPr lang="en-GB" sz="2400" b="1" dirty="0"/>
              <a:t>Many women who state that they can recognise HMB do not believe certain symptoms warrant medical investigation</a:t>
            </a:r>
            <a:br>
              <a:rPr lang="en-GB" sz="2400" b="1" dirty="0"/>
            </a:br>
            <a:r>
              <a:rPr lang="en-GB" sz="1800" dirty="0"/>
              <a:t>Three quarters (76%) of menstruating women believe they could recognize symptoms of HMB ‘Very well’ or ‘Quite well’. Yet only 23% of these women believe that having periods lasting eight days or more does not require investigation by an HCP.</a:t>
            </a:r>
            <a:endParaRPr lang="en-GB" sz="2400" b="1" dirty="0"/>
          </a:p>
        </p:txBody>
      </p:sp>
      <p:sp>
        <p:nvSpPr>
          <p:cNvPr id="4" name="Date Placeholder 3">
            <a:extLst>
              <a:ext uri="{FF2B5EF4-FFF2-40B4-BE49-F238E27FC236}">
                <a16:creationId xmlns:a16="http://schemas.microsoft.com/office/drawing/2014/main" id="{6D507A9B-2B71-40A9-AAD0-726323A7B8C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72B2659-9C2C-4ABA-A25A-9FF6F3364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28723-8C6A-4816-8723-9AF0E087F12C}"/>
              </a:ext>
            </a:extLst>
          </p:cNvPr>
          <p:cNvSpPr>
            <a:spLocks noGrp="1"/>
          </p:cNvSpPr>
          <p:nvPr>
            <p:ph type="sldNum" sz="quarter" idx="12"/>
          </p:nvPr>
        </p:nvSpPr>
        <p:spPr/>
        <p:txBody>
          <a:bodyPr/>
          <a:lstStyle/>
          <a:p>
            <a:fld id="{23AA811B-2EBD-4900-905E-5BE206449611}" type="slidenum">
              <a:rPr lang="en-GB" smtClean="0"/>
              <a:t>12</a:t>
            </a:fld>
            <a:endParaRPr lang="en-GB"/>
          </a:p>
        </p:txBody>
      </p:sp>
      <p:sp>
        <p:nvSpPr>
          <p:cNvPr id="7" name="Text Placeholder 6">
            <a:extLst>
              <a:ext uri="{FF2B5EF4-FFF2-40B4-BE49-F238E27FC236}">
                <a16:creationId xmlns:a16="http://schemas.microsoft.com/office/drawing/2014/main" id="{33CFC517-9EA5-4A5C-988C-C775803D840B}"/>
              </a:ext>
            </a:extLst>
          </p:cNvPr>
          <p:cNvSpPr>
            <a:spLocks noGrp="1"/>
          </p:cNvSpPr>
          <p:nvPr>
            <p:ph type="body" sz="quarter" idx="13"/>
          </p:nvPr>
        </p:nvSpPr>
        <p:spPr>
          <a:xfrm>
            <a:off x="655903" y="6336361"/>
            <a:ext cx="8652000" cy="324000"/>
          </a:xfrm>
        </p:spPr>
        <p:txBody>
          <a:bodyPr/>
          <a:lstStyle/>
          <a:p>
            <a:pPr>
              <a:spcAft>
                <a:spcPts val="0"/>
              </a:spcAft>
            </a:pPr>
            <a:r>
              <a:rPr lang="en-GB" sz="800" i="1" dirty="0"/>
              <a:t>Q. How well or not do you think you could recognise the symptoms of the following medical conditions</a:t>
            </a:r>
          </a:p>
          <a:p>
            <a:pPr>
              <a:spcAft>
                <a:spcPts val="0"/>
              </a:spcAft>
            </a:pPr>
            <a:r>
              <a:rPr lang="en-GB" dirty="0"/>
              <a:t>Q.</a:t>
            </a:r>
            <a:r>
              <a:rPr lang="en-GB" sz="800" dirty="0"/>
              <a:t> For each of the following, please say whether or not you think it should be investigated further by a medical professional.</a:t>
            </a:r>
            <a:endParaRPr lang="en-GB" sz="800" i="1" dirty="0"/>
          </a:p>
          <a:p>
            <a:pPr>
              <a:spcAft>
                <a:spcPts val="0"/>
              </a:spcAft>
            </a:pPr>
            <a:r>
              <a:rPr lang="en-GB" sz="800" dirty="0"/>
              <a:t>Base: n=5127 menstruating women across seven countries (Brazil, Canada, China, France, Germany, KSA, and Turkey). Fieldwork conducted online,  21</a:t>
            </a:r>
            <a:r>
              <a:rPr lang="en-GB" sz="800" baseline="30000" dirty="0"/>
              <a:t>st</a:t>
            </a:r>
            <a:r>
              <a:rPr lang="en-GB" sz="800" dirty="0"/>
              <a:t> September – 29</a:t>
            </a:r>
            <a:r>
              <a:rPr lang="en-GB" sz="800" baseline="30000" dirty="0"/>
              <a:t>th</a:t>
            </a:r>
            <a:r>
              <a:rPr lang="en-GB" sz="800" dirty="0"/>
              <a:t> October 2021</a:t>
            </a:r>
          </a:p>
        </p:txBody>
      </p:sp>
      <p:sp>
        <p:nvSpPr>
          <p:cNvPr id="8" name="Arrow: Right 7">
            <a:extLst>
              <a:ext uri="{FF2B5EF4-FFF2-40B4-BE49-F238E27FC236}">
                <a16:creationId xmlns:a16="http://schemas.microsoft.com/office/drawing/2014/main" id="{3DBADBC4-B955-4DBD-80D8-75AA6B9FF2F7}"/>
              </a:ext>
            </a:extLst>
          </p:cNvPr>
          <p:cNvSpPr/>
          <p:nvPr/>
        </p:nvSpPr>
        <p:spPr>
          <a:xfrm>
            <a:off x="6459375" y="4518211"/>
            <a:ext cx="1250731" cy="32400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 name="Rectangle 15">
            <a:extLst>
              <a:ext uri="{FF2B5EF4-FFF2-40B4-BE49-F238E27FC236}">
                <a16:creationId xmlns:a16="http://schemas.microsoft.com/office/drawing/2014/main" id="{4E1FBED7-48FE-4B3E-9700-93A6CD987DD0}"/>
              </a:ext>
            </a:extLst>
          </p:cNvPr>
          <p:cNvSpPr/>
          <p:nvPr/>
        </p:nvSpPr>
        <p:spPr>
          <a:xfrm>
            <a:off x="8257581" y="4251364"/>
            <a:ext cx="2115388" cy="724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mj-lt"/>
              </a:rPr>
              <a:t>23%</a:t>
            </a:r>
          </a:p>
        </p:txBody>
      </p:sp>
      <p:sp>
        <p:nvSpPr>
          <p:cNvPr id="18" name="TextBox 17">
            <a:extLst>
              <a:ext uri="{FF2B5EF4-FFF2-40B4-BE49-F238E27FC236}">
                <a16:creationId xmlns:a16="http://schemas.microsoft.com/office/drawing/2014/main" id="{75ECE351-C5B0-4922-B6E3-5B1C3122F862}"/>
              </a:ext>
            </a:extLst>
          </p:cNvPr>
          <p:cNvSpPr txBox="1"/>
          <p:nvPr/>
        </p:nvSpPr>
        <p:spPr>
          <a:xfrm>
            <a:off x="7445537" y="2264771"/>
            <a:ext cx="3739476" cy="492443"/>
          </a:xfrm>
          <a:prstGeom prst="rect">
            <a:avLst/>
          </a:prstGeom>
          <a:noFill/>
        </p:spPr>
        <p:txBody>
          <a:bodyPr wrap="square" lIns="0" tIns="0" rIns="0" bIns="0" rtlCol="0">
            <a:spAutoFit/>
          </a:bodyPr>
          <a:lstStyle/>
          <a:p>
            <a:pPr algn="ctr"/>
            <a:r>
              <a:rPr lang="en-GB" sz="1600" b="1" dirty="0">
                <a:solidFill>
                  <a:schemeClr val="tx2"/>
                </a:solidFill>
                <a:latin typeface="+mj-lt"/>
              </a:rPr>
              <a:t>To what extent each symptom warrants further medical investigation</a:t>
            </a:r>
          </a:p>
        </p:txBody>
      </p:sp>
      <p:sp>
        <p:nvSpPr>
          <p:cNvPr id="19" name="Rectangle 18">
            <a:extLst>
              <a:ext uri="{FF2B5EF4-FFF2-40B4-BE49-F238E27FC236}">
                <a16:creationId xmlns:a16="http://schemas.microsoft.com/office/drawing/2014/main" id="{E71DDE6D-2C11-46C2-80DA-43AD49C0E83A}"/>
              </a:ext>
            </a:extLst>
          </p:cNvPr>
          <p:cNvSpPr/>
          <p:nvPr/>
        </p:nvSpPr>
        <p:spPr>
          <a:xfrm>
            <a:off x="647999" y="2615425"/>
            <a:ext cx="1427689" cy="358107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aphicFrame>
        <p:nvGraphicFramePr>
          <p:cNvPr id="20" name="Chart 19">
            <a:extLst>
              <a:ext uri="{FF2B5EF4-FFF2-40B4-BE49-F238E27FC236}">
                <a16:creationId xmlns:a16="http://schemas.microsoft.com/office/drawing/2014/main" id="{3790293D-8F86-4A81-A404-AEA31A082BA9}"/>
              </a:ext>
            </a:extLst>
          </p:cNvPr>
          <p:cNvGraphicFramePr/>
          <p:nvPr>
            <p:extLst>
              <p:ext uri="{D42A27DB-BD31-4B8C-83A1-F6EECF244321}">
                <p14:modId xmlns:p14="http://schemas.microsoft.com/office/powerpoint/2010/main" val="376479139"/>
              </p:ext>
            </p:extLst>
          </p:nvPr>
        </p:nvGraphicFramePr>
        <p:xfrm>
          <a:off x="647999" y="2661927"/>
          <a:ext cx="5773822" cy="3534577"/>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1B8AFF05-D21F-4F92-B0C9-C1503996483B}"/>
              </a:ext>
            </a:extLst>
          </p:cNvPr>
          <p:cNvSpPr txBox="1"/>
          <p:nvPr/>
        </p:nvSpPr>
        <p:spPr>
          <a:xfrm>
            <a:off x="819422" y="2275848"/>
            <a:ext cx="5276578" cy="492443"/>
          </a:xfrm>
          <a:prstGeom prst="rect">
            <a:avLst/>
          </a:prstGeom>
          <a:noFill/>
        </p:spPr>
        <p:txBody>
          <a:bodyPr wrap="square" lIns="0" tIns="0" rIns="0" bIns="0" rtlCol="0">
            <a:spAutoFit/>
          </a:bodyPr>
          <a:lstStyle/>
          <a:p>
            <a:pPr algn="ctr"/>
            <a:r>
              <a:rPr lang="en-GB" sz="1600" b="1" dirty="0">
                <a:solidFill>
                  <a:schemeClr val="tx2"/>
                </a:solidFill>
                <a:latin typeface="+mj-lt"/>
              </a:rPr>
              <a:t>Recognise symptoms of medical conditions ‘very well’ or ‘quite well’</a:t>
            </a:r>
          </a:p>
        </p:txBody>
      </p:sp>
      <p:sp>
        <p:nvSpPr>
          <p:cNvPr id="17" name="Rectangle 16">
            <a:extLst>
              <a:ext uri="{FF2B5EF4-FFF2-40B4-BE49-F238E27FC236}">
                <a16:creationId xmlns:a16="http://schemas.microsoft.com/office/drawing/2014/main" id="{AB760D72-A360-4AF3-B531-C266E5CB0E21}"/>
              </a:ext>
            </a:extLst>
          </p:cNvPr>
          <p:cNvSpPr/>
          <p:nvPr/>
        </p:nvSpPr>
        <p:spPr>
          <a:xfrm>
            <a:off x="8257581" y="5829192"/>
            <a:ext cx="2115388" cy="380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197" b="0" i="0" u="none" strike="noStrike" kern="1200" baseline="0">
                <a:solidFill>
                  <a:schemeClr val="tx1">
                    <a:lumMod val="65000"/>
                    <a:lumOff val="35000"/>
                  </a:schemeClr>
                </a:solidFill>
                <a:latin typeface="+mn-lt"/>
                <a:ea typeface="+mn-ea"/>
                <a:cs typeface="+mn-cs"/>
              </a:defRPr>
            </a:pPr>
            <a:r>
              <a:rPr lang="en-US" sz="800" dirty="0">
                <a:solidFill>
                  <a:schemeClr val="tx1">
                    <a:lumMod val="65000"/>
                    <a:lumOff val="35000"/>
                  </a:schemeClr>
                </a:solidFill>
              </a:rPr>
              <a:t>(showing those women who say they recognise symptoms very well or well) </a:t>
            </a:r>
            <a:endParaRPr lang="en-GB" sz="800" dirty="0">
              <a:solidFill>
                <a:schemeClr val="tx1">
                  <a:lumMod val="65000"/>
                  <a:lumOff val="35000"/>
                </a:schemeClr>
              </a:solidFill>
            </a:endParaRPr>
          </a:p>
        </p:txBody>
      </p:sp>
    </p:spTree>
    <p:extLst>
      <p:ext uri="{BB962C8B-B14F-4D97-AF65-F5344CB8AC3E}">
        <p14:creationId xmlns:p14="http://schemas.microsoft.com/office/powerpoint/2010/main" val="250169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1DCB-B6E8-4C1A-B974-91DE0E09538A}"/>
              </a:ext>
            </a:extLst>
          </p:cNvPr>
          <p:cNvSpPr>
            <a:spLocks noGrp="1"/>
          </p:cNvSpPr>
          <p:nvPr>
            <p:ph type="title"/>
          </p:nvPr>
        </p:nvSpPr>
        <p:spPr>
          <a:xfrm>
            <a:off x="647999" y="648000"/>
            <a:ext cx="11050357" cy="1296000"/>
          </a:xfrm>
        </p:spPr>
        <p:txBody>
          <a:bodyPr/>
          <a:lstStyle/>
          <a:p>
            <a:r>
              <a:rPr lang="en-GB" sz="2400" b="1" dirty="0"/>
              <a:t>For the vast majority of women, mothers are a vital source of information when they begin to menstruate</a:t>
            </a:r>
            <a:br>
              <a:rPr lang="en-GB" sz="2400" b="1" dirty="0"/>
            </a:br>
            <a:r>
              <a:rPr lang="en-GB" sz="1600" dirty="0"/>
              <a:t>74% of women report consulting their mothers during menarche, compared to 25% who report having consulted other female relatives or friends at this time. This can mean that a young woman’s perception of “normal” bleeding is heavily influenced by her mother’s views. </a:t>
            </a:r>
            <a:endParaRPr lang="en-GB" sz="2400" dirty="0"/>
          </a:p>
        </p:txBody>
      </p:sp>
      <p:sp>
        <p:nvSpPr>
          <p:cNvPr id="4" name="Date Placeholder 3">
            <a:extLst>
              <a:ext uri="{FF2B5EF4-FFF2-40B4-BE49-F238E27FC236}">
                <a16:creationId xmlns:a16="http://schemas.microsoft.com/office/drawing/2014/main" id="{8DB09B64-0E5B-4830-9409-D9EFCABD0A8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6FC629-B624-424B-A160-38C91AC15E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DD26E-FC22-485C-9CAD-28FF90CAF195}"/>
              </a:ext>
            </a:extLst>
          </p:cNvPr>
          <p:cNvSpPr>
            <a:spLocks noGrp="1"/>
          </p:cNvSpPr>
          <p:nvPr>
            <p:ph type="sldNum" sz="quarter" idx="12"/>
          </p:nvPr>
        </p:nvSpPr>
        <p:spPr/>
        <p:txBody>
          <a:bodyPr/>
          <a:lstStyle/>
          <a:p>
            <a:fld id="{23AA811B-2EBD-4900-905E-5BE206449611}" type="slidenum">
              <a:rPr lang="en-GB" smtClean="0"/>
              <a:t>13</a:t>
            </a:fld>
            <a:endParaRPr lang="en-GB"/>
          </a:p>
        </p:txBody>
      </p:sp>
      <p:sp>
        <p:nvSpPr>
          <p:cNvPr id="7" name="Text Placeholder 6">
            <a:extLst>
              <a:ext uri="{FF2B5EF4-FFF2-40B4-BE49-F238E27FC236}">
                <a16:creationId xmlns:a16="http://schemas.microsoft.com/office/drawing/2014/main" id="{1B0B5030-DC89-4F0B-AC23-5BDC2724DC3C}"/>
              </a:ext>
            </a:extLst>
          </p:cNvPr>
          <p:cNvSpPr>
            <a:spLocks noGrp="1"/>
          </p:cNvSpPr>
          <p:nvPr>
            <p:ph type="body" sz="quarter" idx="13"/>
          </p:nvPr>
        </p:nvSpPr>
        <p:spPr/>
        <p:txBody>
          <a:bodyPr/>
          <a:lstStyle/>
          <a:p>
            <a:pPr>
              <a:spcAft>
                <a:spcPts val="0"/>
              </a:spcAft>
            </a:pPr>
            <a:r>
              <a:rPr lang="en-GB" dirty="0"/>
              <a:t>Q: Thinking back to when you first started getting your period, from which of the following, if any, did you get information or advice?</a:t>
            </a:r>
          </a:p>
          <a:p>
            <a:pPr>
              <a:spcAft>
                <a:spcPts val="0"/>
              </a:spcAft>
            </a:pPr>
            <a:r>
              <a:rPr lang="en-GB" sz="800" dirty="0"/>
              <a:t>Base: n=5127 menstruating women across seven countries (Brazil, Canada, China, France, Germany, KSA, and Turkey). Fieldwork conducted online,  21</a:t>
            </a:r>
            <a:r>
              <a:rPr lang="en-GB" sz="800" baseline="30000" dirty="0"/>
              <a:t>st</a:t>
            </a:r>
            <a:r>
              <a:rPr lang="en-GB" sz="800" dirty="0"/>
              <a:t> September – 29</a:t>
            </a:r>
            <a:r>
              <a:rPr lang="en-GB" sz="800" baseline="30000" dirty="0"/>
              <a:t>th</a:t>
            </a:r>
            <a:r>
              <a:rPr lang="en-GB" sz="800" dirty="0"/>
              <a:t> October 2021</a:t>
            </a:r>
          </a:p>
        </p:txBody>
      </p:sp>
      <p:graphicFrame>
        <p:nvGraphicFramePr>
          <p:cNvPr id="10" name="Chart 9">
            <a:extLst>
              <a:ext uri="{FF2B5EF4-FFF2-40B4-BE49-F238E27FC236}">
                <a16:creationId xmlns:a16="http://schemas.microsoft.com/office/drawing/2014/main" id="{14ECD38E-F27D-4B74-B37A-18B8565BB430}"/>
              </a:ext>
            </a:extLst>
          </p:cNvPr>
          <p:cNvGraphicFramePr/>
          <p:nvPr>
            <p:extLst>
              <p:ext uri="{D42A27DB-BD31-4B8C-83A1-F6EECF244321}">
                <p14:modId xmlns:p14="http://schemas.microsoft.com/office/powerpoint/2010/main" val="2353624866"/>
              </p:ext>
            </p:extLst>
          </p:nvPr>
        </p:nvGraphicFramePr>
        <p:xfrm>
          <a:off x="647999" y="2445026"/>
          <a:ext cx="11050357" cy="369330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1B223E9-D5A4-4AD6-9E4F-DF34ABFEF8BA}"/>
              </a:ext>
            </a:extLst>
          </p:cNvPr>
          <p:cNvSpPr txBox="1"/>
          <p:nvPr/>
        </p:nvSpPr>
        <p:spPr>
          <a:xfrm>
            <a:off x="1608000" y="2413115"/>
            <a:ext cx="9571383"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1432"/>
                </a:solidFill>
                <a:effectLst/>
                <a:uLnTx/>
                <a:uFillTx/>
                <a:latin typeface="+mj-lt"/>
                <a:ea typeface="+mn-ea"/>
                <a:cs typeface="+mn-cs"/>
              </a:rPr>
              <a:t>% menstruating women who got information or advice from each of the following during menarche…</a:t>
            </a:r>
          </a:p>
        </p:txBody>
      </p:sp>
    </p:spTree>
    <p:extLst>
      <p:ext uri="{BB962C8B-B14F-4D97-AF65-F5344CB8AC3E}">
        <p14:creationId xmlns:p14="http://schemas.microsoft.com/office/powerpoint/2010/main" val="492465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902A-0DCE-4F56-9AC8-702B4929709F}"/>
              </a:ext>
            </a:extLst>
          </p:cNvPr>
          <p:cNvSpPr>
            <a:spLocks noGrp="1"/>
          </p:cNvSpPr>
          <p:nvPr>
            <p:ph type="ctrTitle"/>
          </p:nvPr>
        </p:nvSpPr>
        <p:spPr/>
        <p:txBody>
          <a:bodyPr/>
          <a:lstStyle/>
          <a:p>
            <a:r>
              <a:rPr lang="en-GB" dirty="0"/>
              <a:t>Part 3:</a:t>
            </a:r>
            <a:br>
              <a:rPr lang="en-GB" dirty="0"/>
            </a:br>
            <a:r>
              <a:rPr lang="en-GB" dirty="0"/>
              <a:t>Social stigma around menstruation </a:t>
            </a:r>
          </a:p>
        </p:txBody>
      </p:sp>
      <p:sp>
        <p:nvSpPr>
          <p:cNvPr id="6" name="Slide Number Placeholder 5">
            <a:extLst>
              <a:ext uri="{FF2B5EF4-FFF2-40B4-BE49-F238E27FC236}">
                <a16:creationId xmlns:a16="http://schemas.microsoft.com/office/drawing/2014/main" id="{8A0B8962-EDF0-413F-BDC4-4F2B3C3E7C32}"/>
              </a:ext>
            </a:extLst>
          </p:cNvPr>
          <p:cNvSpPr>
            <a:spLocks noGrp="1"/>
          </p:cNvSpPr>
          <p:nvPr>
            <p:ph type="sldNum" sz="quarter" idx="12"/>
          </p:nvPr>
        </p:nvSpPr>
        <p:spPr/>
        <p:txBody>
          <a:bodyPr/>
          <a:lstStyle/>
          <a:p>
            <a:fld id="{23AA811B-2EBD-4900-905E-5BE206449611}" type="slidenum">
              <a:rPr lang="en-GB" smtClean="0"/>
              <a:pPr/>
              <a:t>14</a:t>
            </a:fld>
            <a:endParaRPr lang="en-GB"/>
          </a:p>
        </p:txBody>
      </p:sp>
    </p:spTree>
    <p:extLst>
      <p:ext uri="{BB962C8B-B14F-4D97-AF65-F5344CB8AC3E}">
        <p14:creationId xmlns:p14="http://schemas.microsoft.com/office/powerpoint/2010/main" val="249749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F29EED7-15BE-4515-AA6A-52FFB0E29BDC}"/>
              </a:ext>
            </a:extLst>
          </p:cNvPr>
          <p:cNvGraphicFramePr/>
          <p:nvPr>
            <p:extLst>
              <p:ext uri="{D42A27DB-BD31-4B8C-83A1-F6EECF244321}">
                <p14:modId xmlns:p14="http://schemas.microsoft.com/office/powerpoint/2010/main" val="27901943"/>
              </p:ext>
            </p:extLst>
          </p:nvPr>
        </p:nvGraphicFramePr>
        <p:xfrm>
          <a:off x="647999" y="1944000"/>
          <a:ext cx="10990723" cy="41943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253C77C-D1F4-469F-9321-322020BE5C3C}"/>
              </a:ext>
            </a:extLst>
          </p:cNvPr>
          <p:cNvSpPr>
            <a:spLocks noGrp="1"/>
          </p:cNvSpPr>
          <p:nvPr>
            <p:ph type="title"/>
          </p:nvPr>
        </p:nvSpPr>
        <p:spPr/>
        <p:txBody>
          <a:bodyPr/>
          <a:lstStyle/>
          <a:p>
            <a:r>
              <a:rPr lang="en-GB" sz="2400" b="1" dirty="0"/>
              <a:t>The topic of menstruation is considered socially unacceptable by at least a third of women in every country we surveyed</a:t>
            </a:r>
            <a:br>
              <a:rPr lang="en-GB" sz="2400" b="1" dirty="0"/>
            </a:br>
            <a:r>
              <a:rPr lang="en-GB" sz="1800" dirty="0"/>
              <a:t>The proportion of women who say that menstruation is a socially unacceptable topic to discuss in public varies from 69% in Turkey to 33% in Canada</a:t>
            </a:r>
            <a:endParaRPr lang="en-GB" sz="2400" dirty="0"/>
          </a:p>
        </p:txBody>
      </p:sp>
      <p:sp>
        <p:nvSpPr>
          <p:cNvPr id="4" name="Date Placeholder 3">
            <a:extLst>
              <a:ext uri="{FF2B5EF4-FFF2-40B4-BE49-F238E27FC236}">
                <a16:creationId xmlns:a16="http://schemas.microsoft.com/office/drawing/2014/main" id="{377C421A-131D-4A02-9B61-D68D03C762C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346A17E-53CE-49A0-B474-63DA7C73F7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5E7444-53B3-4944-A18A-E66FA020E6BB}"/>
              </a:ext>
            </a:extLst>
          </p:cNvPr>
          <p:cNvSpPr>
            <a:spLocks noGrp="1"/>
          </p:cNvSpPr>
          <p:nvPr>
            <p:ph type="sldNum" sz="quarter" idx="12"/>
          </p:nvPr>
        </p:nvSpPr>
        <p:spPr/>
        <p:txBody>
          <a:bodyPr/>
          <a:lstStyle/>
          <a:p>
            <a:fld id="{23AA811B-2EBD-4900-905E-5BE206449611}" type="slidenum">
              <a:rPr lang="en-GB" smtClean="0"/>
              <a:t>15</a:t>
            </a:fld>
            <a:endParaRPr lang="en-GB"/>
          </a:p>
        </p:txBody>
      </p:sp>
      <p:sp>
        <p:nvSpPr>
          <p:cNvPr id="7" name="Text Placeholder 6">
            <a:extLst>
              <a:ext uri="{FF2B5EF4-FFF2-40B4-BE49-F238E27FC236}">
                <a16:creationId xmlns:a16="http://schemas.microsoft.com/office/drawing/2014/main" id="{97477235-41B8-47F9-A909-68B110467828}"/>
              </a:ext>
            </a:extLst>
          </p:cNvPr>
          <p:cNvSpPr>
            <a:spLocks noGrp="1"/>
          </p:cNvSpPr>
          <p:nvPr>
            <p:ph type="body" sz="quarter" idx="13"/>
          </p:nvPr>
        </p:nvSpPr>
        <p:spPr/>
        <p:txBody>
          <a:bodyPr/>
          <a:lstStyle/>
          <a:p>
            <a:pPr>
              <a:spcAft>
                <a:spcPts val="0"/>
              </a:spcAft>
            </a:pPr>
            <a:r>
              <a:rPr lang="en-GB" sz="800" i="1" dirty="0"/>
              <a:t>Q. To what extent do you agree or disagree with each of the following statements?</a:t>
            </a:r>
          </a:p>
          <a:p>
            <a:pPr>
              <a:spcAft>
                <a:spcPts val="0"/>
              </a:spcAft>
            </a:pPr>
            <a:r>
              <a:rPr lang="en-GB" sz="800" dirty="0"/>
              <a:t>Base: n=5127 menstruating women across seven countries (Brazil, Canada, China, France, Germany, KSA, and Turkey). </a:t>
            </a:r>
          </a:p>
        </p:txBody>
      </p:sp>
      <p:sp>
        <p:nvSpPr>
          <p:cNvPr id="13" name="TextBox 12">
            <a:extLst>
              <a:ext uri="{FF2B5EF4-FFF2-40B4-BE49-F238E27FC236}">
                <a16:creationId xmlns:a16="http://schemas.microsoft.com/office/drawing/2014/main" id="{823CBBB3-2F62-4F10-9A2A-B2CF8412A2CB}"/>
              </a:ext>
            </a:extLst>
          </p:cNvPr>
          <p:cNvSpPr txBox="1"/>
          <p:nvPr/>
        </p:nvSpPr>
        <p:spPr>
          <a:xfrm>
            <a:off x="1608000" y="2142150"/>
            <a:ext cx="890175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1432"/>
                </a:solidFill>
                <a:effectLst/>
                <a:uLnTx/>
                <a:uFillTx/>
                <a:ea typeface="+mn-ea"/>
                <a:cs typeface="+mn-cs"/>
              </a:rPr>
              <a:t>% saying strongly agree or tend to agree -  Periods are a socially unacceptable subject to discuss in public in my country</a:t>
            </a:r>
          </a:p>
        </p:txBody>
      </p:sp>
    </p:spTree>
    <p:extLst>
      <p:ext uri="{BB962C8B-B14F-4D97-AF65-F5344CB8AC3E}">
        <p14:creationId xmlns:p14="http://schemas.microsoft.com/office/powerpoint/2010/main" val="3361211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0743-FB1A-455D-85DC-06EC2FB99359}"/>
              </a:ext>
            </a:extLst>
          </p:cNvPr>
          <p:cNvSpPr>
            <a:spLocks noGrp="1"/>
          </p:cNvSpPr>
          <p:nvPr>
            <p:ph type="title"/>
          </p:nvPr>
        </p:nvSpPr>
        <p:spPr/>
        <p:txBody>
          <a:bodyPr/>
          <a:lstStyle/>
          <a:p>
            <a:r>
              <a:rPr lang="en-GB" sz="2400" b="1" dirty="0"/>
              <a:t>Most HCPs believe social stigma lessens the likelihood women will seek treatment for HMB</a:t>
            </a:r>
            <a:br>
              <a:rPr lang="en-GB" sz="2400" b="1" dirty="0"/>
            </a:br>
            <a:r>
              <a:rPr lang="en-GB" sz="1800" dirty="0"/>
              <a:t>Our survey found that 86% of GPs and 85% of OBGYNs said social stigma had at least some negative impact on the likelihood of women seeking treatment for HMB</a:t>
            </a:r>
            <a:endParaRPr lang="en-GB" sz="2400" dirty="0"/>
          </a:p>
        </p:txBody>
      </p:sp>
      <p:sp>
        <p:nvSpPr>
          <p:cNvPr id="4" name="Date Placeholder 3">
            <a:extLst>
              <a:ext uri="{FF2B5EF4-FFF2-40B4-BE49-F238E27FC236}">
                <a16:creationId xmlns:a16="http://schemas.microsoft.com/office/drawing/2014/main" id="{6049345F-EBA0-4306-89EE-82847FB39E6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27F6386-EB06-4A1D-9AA9-7D36115A6D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240E1C-7E0F-42D6-A930-8425415D2391}"/>
              </a:ext>
            </a:extLst>
          </p:cNvPr>
          <p:cNvSpPr>
            <a:spLocks noGrp="1"/>
          </p:cNvSpPr>
          <p:nvPr>
            <p:ph type="sldNum" sz="quarter" idx="12"/>
          </p:nvPr>
        </p:nvSpPr>
        <p:spPr/>
        <p:txBody>
          <a:bodyPr/>
          <a:lstStyle/>
          <a:p>
            <a:fld id="{23AA811B-2EBD-4900-905E-5BE206449611}" type="slidenum">
              <a:rPr lang="en-GB" smtClean="0"/>
              <a:t>16</a:t>
            </a:fld>
            <a:endParaRPr lang="en-GB"/>
          </a:p>
        </p:txBody>
      </p:sp>
      <p:sp>
        <p:nvSpPr>
          <p:cNvPr id="7" name="Text Placeholder 6">
            <a:extLst>
              <a:ext uri="{FF2B5EF4-FFF2-40B4-BE49-F238E27FC236}">
                <a16:creationId xmlns:a16="http://schemas.microsoft.com/office/drawing/2014/main" id="{38997993-42C5-4E8A-95CF-93F39397E12E}"/>
              </a:ext>
            </a:extLst>
          </p:cNvPr>
          <p:cNvSpPr>
            <a:spLocks noGrp="1"/>
          </p:cNvSpPr>
          <p:nvPr>
            <p:ph type="body" sz="quarter" idx="13"/>
          </p:nvPr>
        </p:nvSpPr>
        <p:spPr>
          <a:xfrm>
            <a:off x="647999" y="6372000"/>
            <a:ext cx="8652000" cy="324000"/>
          </a:xfrm>
        </p:spPr>
        <p:txBody>
          <a:bodyPr/>
          <a:lstStyle/>
          <a:p>
            <a:pPr>
              <a:spcAft>
                <a:spcPts val="0"/>
              </a:spcAft>
            </a:pPr>
            <a:r>
              <a:rPr lang="en-GB" sz="800" i="1" dirty="0"/>
              <a:t>Q. To what extent, if at all, do you think each of the following reduce the likelihood of women and girls seeking medical help or advice about heavy menstrual bleeding? </a:t>
            </a:r>
          </a:p>
          <a:p>
            <a:pPr>
              <a:spcAft>
                <a:spcPts val="0"/>
              </a:spcAft>
            </a:pPr>
            <a:r>
              <a:rPr lang="en-GB" sz="800" dirty="0"/>
              <a:t>Base:</a:t>
            </a:r>
            <a:r>
              <a:rPr lang="en-GB" dirty="0"/>
              <a:t> </a:t>
            </a:r>
            <a:r>
              <a:rPr lang="en-GB" sz="800" dirty="0"/>
              <a:t>GPs n=353 across four countries (Canada, France, Germany, KSA). OBGYNs: n=426 across five countries (Brazil, Canada, France, Germany, KSA). </a:t>
            </a:r>
          </a:p>
          <a:p>
            <a:pPr>
              <a:spcAft>
                <a:spcPts val="0"/>
              </a:spcAft>
            </a:pPr>
            <a:r>
              <a:rPr lang="en-GB" sz="800" dirty="0"/>
              <a:t>Fieldwork conducted online,  September 21</a:t>
            </a:r>
            <a:r>
              <a:rPr lang="en-GB" sz="800" baseline="30000" dirty="0"/>
              <a:t>st</a:t>
            </a:r>
            <a:r>
              <a:rPr lang="en-GB" sz="800" dirty="0"/>
              <a:t> – December 16</a:t>
            </a:r>
            <a:r>
              <a:rPr lang="en-GB" sz="800" baseline="30000" dirty="0"/>
              <a:t>th</a:t>
            </a:r>
            <a:r>
              <a:rPr lang="en-GB" sz="800" dirty="0"/>
              <a:t> 2022</a:t>
            </a:r>
          </a:p>
        </p:txBody>
      </p:sp>
      <p:graphicFrame>
        <p:nvGraphicFramePr>
          <p:cNvPr id="8" name="Chart 7">
            <a:extLst>
              <a:ext uri="{FF2B5EF4-FFF2-40B4-BE49-F238E27FC236}">
                <a16:creationId xmlns:a16="http://schemas.microsoft.com/office/drawing/2014/main" id="{029B335B-5BF4-4F92-95D8-529483D9CB9C}"/>
              </a:ext>
            </a:extLst>
          </p:cNvPr>
          <p:cNvGraphicFramePr/>
          <p:nvPr>
            <p:extLst>
              <p:ext uri="{D42A27DB-BD31-4B8C-83A1-F6EECF244321}">
                <p14:modId xmlns:p14="http://schemas.microsoft.com/office/powerpoint/2010/main" val="1695342707"/>
              </p:ext>
            </p:extLst>
          </p:nvPr>
        </p:nvGraphicFramePr>
        <p:xfrm>
          <a:off x="647999" y="1944000"/>
          <a:ext cx="10990723" cy="41943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39FA00-D66E-4792-AC8C-545B93099E0D}"/>
              </a:ext>
            </a:extLst>
          </p:cNvPr>
          <p:cNvSpPr txBox="1"/>
          <p:nvPr/>
        </p:nvSpPr>
        <p:spPr>
          <a:xfrm>
            <a:off x="1538426" y="2054573"/>
            <a:ext cx="890175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1432"/>
                </a:solidFill>
                <a:effectLst/>
                <a:uLnTx/>
                <a:uFillTx/>
                <a:ea typeface="+mn-ea"/>
                <a:cs typeface="+mn-cs"/>
              </a:rPr>
              <a:t>% Agree that social stigma or embarrassment around menstruation makes it difficult for women to seek medical help or advice about HMB</a:t>
            </a:r>
          </a:p>
        </p:txBody>
      </p:sp>
    </p:spTree>
    <p:extLst>
      <p:ext uri="{BB962C8B-B14F-4D97-AF65-F5344CB8AC3E}">
        <p14:creationId xmlns:p14="http://schemas.microsoft.com/office/powerpoint/2010/main" val="416295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5437-AA15-4072-BBBC-AE9334592718}"/>
              </a:ext>
            </a:extLst>
          </p:cNvPr>
          <p:cNvSpPr>
            <a:spLocks noGrp="1"/>
          </p:cNvSpPr>
          <p:nvPr>
            <p:ph type="ctrTitle"/>
          </p:nvPr>
        </p:nvSpPr>
        <p:spPr/>
        <p:txBody>
          <a:bodyPr/>
          <a:lstStyle/>
          <a:p>
            <a:r>
              <a:rPr lang="en-GB" dirty="0"/>
              <a:t>Part 4:</a:t>
            </a:r>
            <a:br>
              <a:rPr lang="en-GB" dirty="0"/>
            </a:br>
            <a:r>
              <a:rPr lang="en-GB" dirty="0"/>
              <a:t>Areas for action </a:t>
            </a:r>
          </a:p>
        </p:txBody>
      </p:sp>
      <p:sp>
        <p:nvSpPr>
          <p:cNvPr id="3" name="Text Placeholder 2">
            <a:extLst>
              <a:ext uri="{FF2B5EF4-FFF2-40B4-BE49-F238E27FC236}">
                <a16:creationId xmlns:a16="http://schemas.microsoft.com/office/drawing/2014/main" id="{D46C54A0-A494-49DD-BEE9-3BBD09D331DF}"/>
              </a:ext>
            </a:extLst>
          </p:cNvPr>
          <p:cNvSpPr>
            <a:spLocks noGrp="1"/>
          </p:cNvSpPr>
          <p:nvPr>
            <p:ph type="body" sz="quarter" idx="13"/>
          </p:nvPr>
        </p:nvSpPr>
        <p:spPr/>
        <p:txBody>
          <a:bodyPr/>
          <a:lstStyle/>
          <a:p>
            <a:endParaRPr lang="en-GB"/>
          </a:p>
        </p:txBody>
      </p:sp>
      <p:sp>
        <p:nvSpPr>
          <p:cNvPr id="4" name="Date Placeholder 3">
            <a:extLst>
              <a:ext uri="{FF2B5EF4-FFF2-40B4-BE49-F238E27FC236}">
                <a16:creationId xmlns:a16="http://schemas.microsoft.com/office/drawing/2014/main" id="{AFE3B1AA-4D9F-4066-9689-41EBA55DF74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2A45DF6-F744-4BB9-BC83-CB2852A50B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C1FC1-82AD-4EC7-A5BE-9C075E7D1EEC}"/>
              </a:ext>
            </a:extLst>
          </p:cNvPr>
          <p:cNvSpPr>
            <a:spLocks noGrp="1"/>
          </p:cNvSpPr>
          <p:nvPr>
            <p:ph type="sldNum" sz="quarter" idx="12"/>
          </p:nvPr>
        </p:nvSpPr>
        <p:spPr/>
        <p:txBody>
          <a:bodyPr/>
          <a:lstStyle/>
          <a:p>
            <a:fld id="{23AA811B-2EBD-4900-905E-5BE206449611}" type="slidenum">
              <a:rPr lang="en-GB" smtClean="0"/>
              <a:pPr/>
              <a:t>17</a:t>
            </a:fld>
            <a:endParaRPr lang="en-GB"/>
          </a:p>
        </p:txBody>
      </p:sp>
    </p:spTree>
    <p:extLst>
      <p:ext uri="{BB962C8B-B14F-4D97-AF65-F5344CB8AC3E}">
        <p14:creationId xmlns:p14="http://schemas.microsoft.com/office/powerpoint/2010/main" val="2670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5BCD-0CB0-4682-B6BD-31F81D29E546}"/>
              </a:ext>
            </a:extLst>
          </p:cNvPr>
          <p:cNvSpPr>
            <a:spLocks noGrp="1"/>
          </p:cNvSpPr>
          <p:nvPr>
            <p:ph type="title"/>
          </p:nvPr>
        </p:nvSpPr>
        <p:spPr/>
        <p:txBody>
          <a:bodyPr/>
          <a:lstStyle/>
          <a:p>
            <a:r>
              <a:rPr lang="en-GB" sz="2400" b="1" dirty="0"/>
              <a:t>Areas for action</a:t>
            </a:r>
            <a:br>
              <a:rPr lang="en-GB" sz="2400" b="1" dirty="0"/>
            </a:br>
            <a:r>
              <a:rPr lang="en-GB" sz="1800" dirty="0"/>
              <a:t>The full report, based on the findings presented here, sets out four areas for action as initial recommendations, which, it is hoped, will contribute to improving the health and quality of life of WGBD and all those with HMB:</a:t>
            </a:r>
          </a:p>
        </p:txBody>
      </p:sp>
      <p:sp>
        <p:nvSpPr>
          <p:cNvPr id="3" name="Content Placeholder 2">
            <a:extLst>
              <a:ext uri="{FF2B5EF4-FFF2-40B4-BE49-F238E27FC236}">
                <a16:creationId xmlns:a16="http://schemas.microsoft.com/office/drawing/2014/main" id="{E98D64FA-A3BD-4E00-BD70-F98839F0A611}"/>
              </a:ext>
            </a:extLst>
          </p:cNvPr>
          <p:cNvSpPr>
            <a:spLocks noGrp="1"/>
          </p:cNvSpPr>
          <p:nvPr>
            <p:ph idx="1"/>
          </p:nvPr>
        </p:nvSpPr>
        <p:spPr>
          <a:xfrm>
            <a:off x="648000" y="1867088"/>
            <a:ext cx="10896000" cy="4269600"/>
          </a:xfrm>
        </p:spPr>
        <p:txBody>
          <a:bodyPr/>
          <a:lstStyle/>
          <a:p>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WGBD still suffer from major unmet needs – from timely diagnosis to holistic, multi-disciplinary care. This needs to change. Ultimately, our vision is that bleeding disorders and HMB should place no limits on the lives of women and girls. </a:t>
            </a:r>
          </a:p>
        </p:txBody>
      </p:sp>
      <p:sp>
        <p:nvSpPr>
          <p:cNvPr id="4" name="Date Placeholder 3">
            <a:extLst>
              <a:ext uri="{FF2B5EF4-FFF2-40B4-BE49-F238E27FC236}">
                <a16:creationId xmlns:a16="http://schemas.microsoft.com/office/drawing/2014/main" id="{7E2682CD-01A8-44BA-936C-553205A0769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503DF32-5968-47FE-A734-EB7FD4C34A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62E37C-B229-4828-9A79-57C6106A00C1}"/>
              </a:ext>
            </a:extLst>
          </p:cNvPr>
          <p:cNvSpPr>
            <a:spLocks noGrp="1"/>
          </p:cNvSpPr>
          <p:nvPr>
            <p:ph type="sldNum" sz="quarter" idx="12"/>
          </p:nvPr>
        </p:nvSpPr>
        <p:spPr/>
        <p:txBody>
          <a:bodyPr/>
          <a:lstStyle/>
          <a:p>
            <a:fld id="{23AA811B-2EBD-4900-905E-5BE206449611}" type="slidenum">
              <a:rPr lang="en-GB" smtClean="0"/>
              <a:t>18</a:t>
            </a:fld>
            <a:endParaRPr lang="en-GB"/>
          </a:p>
        </p:txBody>
      </p:sp>
      <p:sp>
        <p:nvSpPr>
          <p:cNvPr id="7" name="Text Placeholder 6">
            <a:extLst>
              <a:ext uri="{FF2B5EF4-FFF2-40B4-BE49-F238E27FC236}">
                <a16:creationId xmlns:a16="http://schemas.microsoft.com/office/drawing/2014/main" id="{22F3256B-7F55-42DB-B2FB-2F9AB6D7F08F}"/>
              </a:ext>
            </a:extLst>
          </p:cNvPr>
          <p:cNvSpPr>
            <a:spLocks noGrp="1"/>
          </p:cNvSpPr>
          <p:nvPr>
            <p:ph type="body" sz="quarter" idx="13"/>
          </p:nvPr>
        </p:nvSpPr>
        <p:spPr/>
        <p:txBody>
          <a:bodyPr/>
          <a:lstStyle/>
          <a:p>
            <a:endParaRPr lang="en-GB"/>
          </a:p>
        </p:txBody>
      </p:sp>
      <p:sp>
        <p:nvSpPr>
          <p:cNvPr id="8" name="Rectangle 7">
            <a:extLst>
              <a:ext uri="{FF2B5EF4-FFF2-40B4-BE49-F238E27FC236}">
                <a16:creationId xmlns:a16="http://schemas.microsoft.com/office/drawing/2014/main" id="{372B9258-C052-467B-B13C-B69BE99E5885}"/>
              </a:ext>
            </a:extLst>
          </p:cNvPr>
          <p:cNvSpPr/>
          <p:nvPr/>
        </p:nvSpPr>
        <p:spPr>
          <a:xfrm>
            <a:off x="631855" y="2230466"/>
            <a:ext cx="2519744" cy="194964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noProof="0" dirty="0"/>
              <a:t>Supporting HCPs to assess HMB and WGBD</a:t>
            </a:r>
          </a:p>
        </p:txBody>
      </p:sp>
      <p:sp>
        <p:nvSpPr>
          <p:cNvPr id="12" name="Rectangle 11">
            <a:extLst>
              <a:ext uri="{FF2B5EF4-FFF2-40B4-BE49-F238E27FC236}">
                <a16:creationId xmlns:a16="http://schemas.microsoft.com/office/drawing/2014/main" id="{BE9DF285-931B-4860-988D-272080C05A1B}"/>
              </a:ext>
            </a:extLst>
          </p:cNvPr>
          <p:cNvSpPr/>
          <p:nvPr/>
        </p:nvSpPr>
        <p:spPr>
          <a:xfrm>
            <a:off x="3316582" y="2231570"/>
            <a:ext cx="2519744" cy="19485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noProof="0" dirty="0"/>
              <a:t>Ensuring better understanding of menstruation and HMB among women, girls, and the wider public</a:t>
            </a:r>
          </a:p>
        </p:txBody>
      </p:sp>
      <p:sp>
        <p:nvSpPr>
          <p:cNvPr id="13" name="Rectangle 12">
            <a:extLst>
              <a:ext uri="{FF2B5EF4-FFF2-40B4-BE49-F238E27FC236}">
                <a16:creationId xmlns:a16="http://schemas.microsoft.com/office/drawing/2014/main" id="{2EFD6CCB-D09D-49B3-B681-530267CCB425}"/>
              </a:ext>
            </a:extLst>
          </p:cNvPr>
          <p:cNvSpPr/>
          <p:nvPr/>
        </p:nvSpPr>
        <p:spPr>
          <a:xfrm>
            <a:off x="6001309" y="2231571"/>
            <a:ext cx="2519744" cy="1948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noProof="0" dirty="0"/>
              <a:t>Putting women and girls at the centre of multi-disciplinary care in bleeding disorders</a:t>
            </a:r>
          </a:p>
        </p:txBody>
      </p:sp>
      <p:sp>
        <p:nvSpPr>
          <p:cNvPr id="14" name="Rectangle 13">
            <a:extLst>
              <a:ext uri="{FF2B5EF4-FFF2-40B4-BE49-F238E27FC236}">
                <a16:creationId xmlns:a16="http://schemas.microsoft.com/office/drawing/2014/main" id="{0C9828B5-FCEC-4F40-9F8D-9FB828390126}"/>
              </a:ext>
            </a:extLst>
          </p:cNvPr>
          <p:cNvSpPr/>
          <p:nvPr/>
        </p:nvSpPr>
        <p:spPr>
          <a:xfrm>
            <a:off x="8683408" y="2231571"/>
            <a:ext cx="2625293" cy="1948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noProof="0" dirty="0"/>
              <a:t>Plugging critical gaps in the data on HMB and WGBD </a:t>
            </a:r>
          </a:p>
        </p:txBody>
      </p:sp>
    </p:spTree>
    <p:extLst>
      <p:ext uri="{BB962C8B-B14F-4D97-AF65-F5344CB8AC3E}">
        <p14:creationId xmlns:p14="http://schemas.microsoft.com/office/powerpoint/2010/main" val="320643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05FD-7C3D-4078-8FF6-1F121CFB5C32}"/>
              </a:ext>
            </a:extLst>
          </p:cNvPr>
          <p:cNvSpPr>
            <a:spLocks noGrp="1"/>
          </p:cNvSpPr>
          <p:nvPr>
            <p:ph type="title"/>
          </p:nvPr>
        </p:nvSpPr>
        <p:spPr/>
        <p:txBody>
          <a:bodyPr/>
          <a:lstStyle/>
          <a:p>
            <a:r>
              <a:rPr lang="en-GB" sz="3200" b="1" dirty="0"/>
              <a:t>About this presentation</a:t>
            </a:r>
            <a:endParaRPr lang="en-GB" sz="3200" dirty="0"/>
          </a:p>
        </p:txBody>
      </p:sp>
      <p:sp>
        <p:nvSpPr>
          <p:cNvPr id="3" name="Content Placeholder 2">
            <a:extLst>
              <a:ext uri="{FF2B5EF4-FFF2-40B4-BE49-F238E27FC236}">
                <a16:creationId xmlns:a16="http://schemas.microsoft.com/office/drawing/2014/main" id="{7560BAC1-137F-4B9E-A796-AF26B367D4CF}"/>
              </a:ext>
            </a:extLst>
          </p:cNvPr>
          <p:cNvSpPr>
            <a:spLocks noGrp="1"/>
          </p:cNvSpPr>
          <p:nvPr>
            <p:ph idx="1"/>
          </p:nvPr>
        </p:nvSpPr>
        <p:spPr>
          <a:xfrm>
            <a:off x="648000" y="1437754"/>
            <a:ext cx="10896000" cy="4269600"/>
          </a:xfrm>
        </p:spPr>
        <p:txBody>
          <a:bodyPr/>
          <a:lstStyle/>
          <a:p>
            <a:pPr marL="0" indent="0">
              <a:buNone/>
            </a:pPr>
            <a:r>
              <a:rPr lang="en-GB" dirty="0"/>
              <a:t>Novo Nordisk Rare Disease is committed to helping address the needs of women and girls with bleeding disorders.</a:t>
            </a:r>
          </a:p>
          <a:p>
            <a:pPr marL="0" indent="0">
              <a:buNone/>
            </a:pPr>
            <a:r>
              <a:rPr lang="en-GB" dirty="0"/>
              <a:t>A critical part of this work is to improve the diagnosis of women and girls with bleeding disorders by tackling one of the biggest barriers: a limited awareness and understanding of heavy menstrual bleeding (HMB) among both healthcare professionals and women in the general population. </a:t>
            </a:r>
          </a:p>
          <a:p>
            <a:pPr marL="0" indent="0">
              <a:buNone/>
            </a:pPr>
            <a:r>
              <a:rPr lang="en-GB" dirty="0"/>
              <a:t>This presentation summarises the key primary research findings as detailed in the report </a:t>
            </a:r>
            <a:r>
              <a:rPr lang="en-GB" sz="2400" b="1" dirty="0"/>
              <a:t>Driving change: Improving diagnosis of heavy menstrual bleeding and bleeding disorders in women and girls</a:t>
            </a:r>
          </a:p>
          <a:p>
            <a:pPr marL="0" indent="0">
              <a:buNone/>
            </a:pPr>
            <a:r>
              <a:rPr lang="en-GB" dirty="0"/>
              <a:t>The new primary research presented here – and covered in the report – aims to shed light on some of the major barriers to timely and accurate diagnosis of HMB and bleeding disorders. It explores perceptions of menstruating women, general practitioners and OBGYNs in relation to these issues.</a:t>
            </a:r>
          </a:p>
        </p:txBody>
      </p:sp>
      <p:sp>
        <p:nvSpPr>
          <p:cNvPr id="4" name="Date Placeholder 3">
            <a:extLst>
              <a:ext uri="{FF2B5EF4-FFF2-40B4-BE49-F238E27FC236}">
                <a16:creationId xmlns:a16="http://schemas.microsoft.com/office/drawing/2014/main" id="{FEF0A99B-A92B-410A-BB24-56903AFE74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01965"/>
              </a:solidFill>
              <a:effectLst/>
              <a:uLnTx/>
              <a:uFillTx/>
              <a:latin typeface="Apis For Office Light"/>
              <a:ea typeface="+mn-ea"/>
              <a:cs typeface="+mn-cs"/>
            </a:endParaRPr>
          </a:p>
        </p:txBody>
      </p:sp>
      <p:sp>
        <p:nvSpPr>
          <p:cNvPr id="5" name="Footer Placeholder 4">
            <a:extLst>
              <a:ext uri="{FF2B5EF4-FFF2-40B4-BE49-F238E27FC236}">
                <a16:creationId xmlns:a16="http://schemas.microsoft.com/office/drawing/2014/main" id="{B2E2EA4B-A202-43A1-9EEB-14E040ECDE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01965"/>
              </a:solidFill>
              <a:effectLst/>
              <a:uLnTx/>
              <a:uFillTx/>
              <a:latin typeface="Apis For Office Light"/>
              <a:ea typeface="+mn-ea"/>
              <a:cs typeface="+mn-cs"/>
            </a:endParaRPr>
          </a:p>
        </p:txBody>
      </p:sp>
      <p:sp>
        <p:nvSpPr>
          <p:cNvPr id="6" name="Slide Number Placeholder 5">
            <a:extLst>
              <a:ext uri="{FF2B5EF4-FFF2-40B4-BE49-F238E27FC236}">
                <a16:creationId xmlns:a16="http://schemas.microsoft.com/office/drawing/2014/main" id="{8014E98D-013B-43DD-88F0-16F8DB67253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1965"/>
                </a:solidFill>
                <a:effectLst/>
                <a:uLnTx/>
                <a:uFillTx/>
                <a:latin typeface="Apis For Office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700" b="0" i="0" u="none" strike="noStrike" kern="1200" cap="none" spc="0" normalizeH="0" baseline="0" noProof="0">
              <a:ln>
                <a:noFill/>
              </a:ln>
              <a:solidFill>
                <a:srgbClr val="001965"/>
              </a:solidFill>
              <a:effectLst/>
              <a:uLnTx/>
              <a:uFillTx/>
              <a:latin typeface="Apis For Office Light"/>
              <a:ea typeface="+mn-ea"/>
              <a:cs typeface="+mn-cs"/>
            </a:endParaRPr>
          </a:p>
        </p:txBody>
      </p:sp>
    </p:spTree>
    <p:extLst>
      <p:ext uri="{BB962C8B-B14F-4D97-AF65-F5344CB8AC3E}">
        <p14:creationId xmlns:p14="http://schemas.microsoft.com/office/powerpoint/2010/main" val="270779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988-69A0-418C-86C9-3D443ADEEEFD}"/>
              </a:ext>
            </a:extLst>
          </p:cNvPr>
          <p:cNvSpPr>
            <a:spLocks noGrp="1"/>
          </p:cNvSpPr>
          <p:nvPr>
            <p:ph type="title"/>
          </p:nvPr>
        </p:nvSpPr>
        <p:spPr/>
        <p:txBody>
          <a:bodyPr/>
          <a:lstStyle/>
          <a:p>
            <a:r>
              <a:rPr lang="en-GB" sz="3200" b="1" dirty="0"/>
              <a:t>Primary research methodology</a:t>
            </a:r>
            <a:br>
              <a:rPr lang="en-GB" sz="3200" b="1" dirty="0"/>
            </a:br>
            <a:r>
              <a:rPr lang="en-GB" sz="1800" dirty="0"/>
              <a:t>To help identify and highlight potential improvements in this area, a three phased research project was carried out between March and December 2021 </a:t>
            </a:r>
            <a:endParaRPr lang="en-GB" b="1" dirty="0"/>
          </a:p>
        </p:txBody>
      </p:sp>
      <p:sp>
        <p:nvSpPr>
          <p:cNvPr id="4" name="Date Placeholder 3">
            <a:extLst>
              <a:ext uri="{FF2B5EF4-FFF2-40B4-BE49-F238E27FC236}">
                <a16:creationId xmlns:a16="http://schemas.microsoft.com/office/drawing/2014/main" id="{F71659AD-DD8B-434A-9F55-D5FD0DF1B3A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C2E7792-F7AA-427D-B804-6C6B2E7F6E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6E7385-1C3E-4488-88B2-045B98153E13}"/>
              </a:ext>
            </a:extLst>
          </p:cNvPr>
          <p:cNvSpPr>
            <a:spLocks noGrp="1"/>
          </p:cNvSpPr>
          <p:nvPr>
            <p:ph type="sldNum" sz="quarter" idx="12"/>
          </p:nvPr>
        </p:nvSpPr>
        <p:spPr/>
        <p:txBody>
          <a:bodyPr/>
          <a:lstStyle/>
          <a:p>
            <a:fld id="{23AA811B-2EBD-4900-905E-5BE206449611}" type="slidenum">
              <a:rPr lang="en-GB" smtClean="0"/>
              <a:t>3</a:t>
            </a:fld>
            <a:endParaRPr lang="en-GB"/>
          </a:p>
        </p:txBody>
      </p:sp>
      <p:sp>
        <p:nvSpPr>
          <p:cNvPr id="8" name="Rectangle 7">
            <a:extLst>
              <a:ext uri="{FF2B5EF4-FFF2-40B4-BE49-F238E27FC236}">
                <a16:creationId xmlns:a16="http://schemas.microsoft.com/office/drawing/2014/main" id="{0DF6E99A-A98B-4E0C-BC4F-90655BAC21BE}"/>
              </a:ext>
            </a:extLst>
          </p:cNvPr>
          <p:cNvSpPr/>
          <p:nvPr/>
        </p:nvSpPr>
        <p:spPr>
          <a:xfrm>
            <a:off x="647999" y="4858278"/>
            <a:ext cx="10896000" cy="135172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GB" b="1" noProof="0" dirty="0"/>
              <a:t>Phase 3: Workshops with clinicians</a:t>
            </a:r>
          </a:p>
          <a:p>
            <a:pPr marL="285750" indent="-285750">
              <a:buFont typeface="Arial" panose="020B0604020202020204" pitchFamily="34" charset="0"/>
              <a:buChar char="•"/>
            </a:pPr>
            <a:r>
              <a:rPr lang="en-GB" sz="1600" dirty="0"/>
              <a:t>Three 1.5hr-2hr workshops were conducted with 20 clinicians and patient advocates </a:t>
            </a:r>
          </a:p>
          <a:p>
            <a:pPr marL="285750" indent="-285750">
              <a:buFont typeface="Arial" panose="020B0604020202020204" pitchFamily="34" charset="0"/>
              <a:buChar char="•"/>
            </a:pPr>
            <a:r>
              <a:rPr lang="en-GB" sz="1600" noProof="0" dirty="0"/>
              <a:t>Workshop focused on </a:t>
            </a:r>
            <a:r>
              <a:rPr lang="en-GB" sz="1600" dirty="0"/>
              <a:t>three themes from the primary research – limited knowledge of HMB, inconsistent criteria to define HMB, and better equipping generalist HCPs to diagnose and refer women</a:t>
            </a:r>
          </a:p>
          <a:p>
            <a:pPr marL="285750" indent="-285750">
              <a:buFont typeface="Arial" panose="020B0604020202020204" pitchFamily="34" charset="0"/>
              <a:buChar char="•"/>
            </a:pPr>
            <a:r>
              <a:rPr lang="en-GB" sz="1600" noProof="0" dirty="0"/>
              <a:t>Conducted November 2021</a:t>
            </a:r>
          </a:p>
        </p:txBody>
      </p:sp>
      <p:sp>
        <p:nvSpPr>
          <p:cNvPr id="11" name="Rectangle 10">
            <a:extLst>
              <a:ext uri="{FF2B5EF4-FFF2-40B4-BE49-F238E27FC236}">
                <a16:creationId xmlns:a16="http://schemas.microsoft.com/office/drawing/2014/main" id="{6A8B1197-E298-4497-A1AE-CAE9F37CFAAD}"/>
              </a:ext>
            </a:extLst>
          </p:cNvPr>
          <p:cNvSpPr/>
          <p:nvPr/>
        </p:nvSpPr>
        <p:spPr>
          <a:xfrm>
            <a:off x="647999" y="3264924"/>
            <a:ext cx="10896000" cy="14563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GB" b="1" noProof="0" dirty="0"/>
              <a:t>Phase 2: Quantitative research with women in the general population and HCPs</a:t>
            </a:r>
          </a:p>
          <a:p>
            <a:pPr marL="285750" indent="-285750">
              <a:buFont typeface="Arial" panose="020B0604020202020204" pitchFamily="34" charset="0"/>
              <a:buChar char="•"/>
            </a:pPr>
            <a:r>
              <a:rPr lang="en-GB" sz="1600" u="sng" noProof="0" dirty="0"/>
              <a:t>General population survey</a:t>
            </a:r>
            <a:r>
              <a:rPr lang="en-GB" sz="1600" noProof="0" dirty="0"/>
              <a:t>: N=6099 online interviews conducted with representative samples of women aged 16/18-60 in Brazil, Canada, China, France, Germany, KSA, Turkey</a:t>
            </a:r>
          </a:p>
          <a:p>
            <a:pPr marL="285750" indent="-285750">
              <a:buFont typeface="Arial" panose="020B0604020202020204" pitchFamily="34" charset="0"/>
              <a:buChar char="•"/>
            </a:pPr>
            <a:r>
              <a:rPr lang="en-GB" sz="1600" u="sng" noProof="0" dirty="0"/>
              <a:t>HCP survey</a:t>
            </a:r>
            <a:r>
              <a:rPr lang="en-GB" sz="1600" noProof="0" dirty="0"/>
              <a:t>: N=353 survey of family doctors </a:t>
            </a:r>
            <a:r>
              <a:rPr lang="en-GB" sz="1600" dirty="0"/>
              <a:t>in Canada, France, Germany, KSA </a:t>
            </a:r>
            <a:r>
              <a:rPr lang="en-GB" sz="1600" noProof="0" dirty="0"/>
              <a:t>and n=426 OBGYNs </a:t>
            </a:r>
            <a:r>
              <a:rPr lang="en-GB" sz="1600" dirty="0"/>
              <a:t>in</a:t>
            </a:r>
            <a:r>
              <a:rPr lang="en-GB" sz="1600" noProof="0" dirty="0"/>
              <a:t> Brazil, Canada, France, Germany, KSA</a:t>
            </a:r>
          </a:p>
          <a:p>
            <a:pPr marL="285750" indent="-285750">
              <a:buFont typeface="Arial" panose="020B0604020202020204" pitchFamily="34" charset="0"/>
              <a:buChar char="•"/>
            </a:pPr>
            <a:r>
              <a:rPr lang="en-GB" sz="1600" dirty="0"/>
              <a:t>Conducted September to December 2021</a:t>
            </a:r>
            <a:endParaRPr lang="en-GB" sz="1600" noProof="0" dirty="0"/>
          </a:p>
        </p:txBody>
      </p:sp>
      <p:sp>
        <p:nvSpPr>
          <p:cNvPr id="12" name="Rectangle 11">
            <a:extLst>
              <a:ext uri="{FF2B5EF4-FFF2-40B4-BE49-F238E27FC236}">
                <a16:creationId xmlns:a16="http://schemas.microsoft.com/office/drawing/2014/main" id="{44BAF73C-8C7B-454E-8EB5-1CA3E57E03F2}"/>
              </a:ext>
            </a:extLst>
          </p:cNvPr>
          <p:cNvSpPr/>
          <p:nvPr/>
        </p:nvSpPr>
        <p:spPr>
          <a:xfrm>
            <a:off x="647999" y="1792388"/>
            <a:ext cx="10896000" cy="135172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GB" b="1" noProof="0" dirty="0"/>
              <a:t>Phase 1: Qualitative research with specialists in Haematology and Gynaecology/Obstetrics</a:t>
            </a:r>
          </a:p>
          <a:p>
            <a:pPr marL="285750" indent="-285750">
              <a:buFont typeface="Arial" panose="020B0604020202020204" pitchFamily="34" charset="0"/>
              <a:buChar char="•"/>
            </a:pPr>
            <a:r>
              <a:rPr lang="en-GB" sz="1600" noProof="0" dirty="0"/>
              <a:t>11, 60 minute in-depth interviews conducted with Key Opinion Leaders </a:t>
            </a:r>
          </a:p>
          <a:p>
            <a:pPr marL="285750" indent="-285750">
              <a:buFont typeface="Arial" panose="020B0604020202020204" pitchFamily="34" charset="0"/>
              <a:buChar char="•"/>
            </a:pPr>
            <a:r>
              <a:rPr lang="en-GB" sz="1600" dirty="0"/>
              <a:t>A number of quotations from those interviews are included in the report and following slides</a:t>
            </a:r>
          </a:p>
          <a:p>
            <a:pPr marL="285750" indent="-285750">
              <a:buFont typeface="Arial" panose="020B0604020202020204" pitchFamily="34" charset="0"/>
              <a:buChar char="•"/>
            </a:pPr>
            <a:r>
              <a:rPr lang="en-GB" sz="1600" noProof="0" dirty="0"/>
              <a:t>Conducted March </a:t>
            </a:r>
            <a:r>
              <a:rPr lang="en-GB" sz="1600" dirty="0"/>
              <a:t>to July 2021</a:t>
            </a:r>
            <a:endParaRPr lang="en-GB" sz="1600" noProof="0" dirty="0"/>
          </a:p>
        </p:txBody>
      </p:sp>
      <p:sp>
        <p:nvSpPr>
          <p:cNvPr id="3" name="TextBox 2">
            <a:extLst>
              <a:ext uri="{FF2B5EF4-FFF2-40B4-BE49-F238E27FC236}">
                <a16:creationId xmlns:a16="http://schemas.microsoft.com/office/drawing/2014/main" id="{6170E5A6-5D96-4FB1-A8BE-33B971F6C1C2}"/>
              </a:ext>
            </a:extLst>
          </p:cNvPr>
          <p:cNvSpPr txBox="1"/>
          <p:nvPr/>
        </p:nvSpPr>
        <p:spPr>
          <a:xfrm>
            <a:off x="647999" y="6599104"/>
            <a:ext cx="4252767" cy="180178"/>
          </a:xfrm>
          <a:prstGeom prst="rect">
            <a:avLst/>
          </a:prstGeom>
          <a:noFill/>
        </p:spPr>
        <p:txBody>
          <a:bodyPr wrap="none" lIns="0" tIns="0" rIns="0" bIns="0" rtlCol="0">
            <a:spAutoFit/>
          </a:bodyPr>
          <a:lstStyle/>
          <a:p>
            <a:pPr algn="l">
              <a:lnSpc>
                <a:spcPct val="120000"/>
              </a:lnSpc>
            </a:pPr>
            <a:r>
              <a:rPr lang="en-GB" sz="1050" dirty="0">
                <a:solidFill>
                  <a:schemeClr val="tx2"/>
                </a:solidFill>
              </a:rPr>
              <a:t>NB. Where percentages do not add up to 100, this is due to rounding.</a:t>
            </a:r>
          </a:p>
        </p:txBody>
      </p:sp>
    </p:spTree>
    <p:extLst>
      <p:ext uri="{BB962C8B-B14F-4D97-AF65-F5344CB8AC3E}">
        <p14:creationId xmlns:p14="http://schemas.microsoft.com/office/powerpoint/2010/main" val="336672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50BD-853D-4BA8-82A1-B9CB8C43E084}"/>
              </a:ext>
            </a:extLst>
          </p:cNvPr>
          <p:cNvSpPr>
            <a:spLocks noGrp="1"/>
          </p:cNvSpPr>
          <p:nvPr>
            <p:ph type="title"/>
          </p:nvPr>
        </p:nvSpPr>
        <p:spPr>
          <a:xfrm>
            <a:off x="648000" y="647999"/>
            <a:ext cx="10896000" cy="1725549"/>
          </a:xfrm>
        </p:spPr>
        <p:txBody>
          <a:bodyPr/>
          <a:lstStyle/>
          <a:p>
            <a:r>
              <a:rPr lang="en-GB" sz="2400" b="1" dirty="0"/>
              <a:t>How this report defines women and girls with at-risk symptoms of HMB</a:t>
            </a:r>
            <a:br>
              <a:rPr lang="en-GB" sz="2400" b="1" dirty="0"/>
            </a:br>
            <a:r>
              <a:rPr lang="en-GB" sz="1800" dirty="0"/>
              <a:t>Assessing HMB is difficult, especially in non-specialist clinical settings . The objective definition – the loss of &gt;80mL of menstrual blood per cycle – is impractical to use. There is no general consensus on which other criteria to use to define HMB.</a:t>
            </a:r>
            <a:br>
              <a:rPr lang="en-GB" sz="1800" b="1" dirty="0"/>
            </a:br>
            <a:br>
              <a:rPr lang="en-GB" sz="1800" b="1" dirty="0"/>
            </a:br>
            <a:r>
              <a:rPr lang="en-GB" sz="1800" dirty="0"/>
              <a:t>In this report, we used the following formula to identify women who describe ‘at-risk’ symptoms of HMB. It equates to 28% of menstruating women surveyed:</a:t>
            </a:r>
            <a:endParaRPr lang="en-GB" sz="1800" b="1" dirty="0"/>
          </a:p>
        </p:txBody>
      </p:sp>
      <p:sp>
        <p:nvSpPr>
          <p:cNvPr id="3" name="Content Placeholder 2">
            <a:extLst>
              <a:ext uri="{FF2B5EF4-FFF2-40B4-BE49-F238E27FC236}">
                <a16:creationId xmlns:a16="http://schemas.microsoft.com/office/drawing/2014/main" id="{D5D9A616-36CB-4E36-BFF6-EC8A5FFA371D}"/>
              </a:ext>
            </a:extLst>
          </p:cNvPr>
          <p:cNvSpPr>
            <a:spLocks noGrp="1"/>
          </p:cNvSpPr>
          <p:nvPr>
            <p:ph idx="1"/>
          </p:nvPr>
        </p:nvSpPr>
        <p:spPr>
          <a:xfrm>
            <a:off x="647999" y="2747006"/>
            <a:ext cx="10896000" cy="3474893"/>
          </a:xfrm>
        </p:spPr>
        <p:txBody>
          <a:bodyPr/>
          <a:lstStyle/>
          <a:p>
            <a:pPr lvl="0">
              <a:spcAft>
                <a:spcPts val="600"/>
              </a:spcAft>
            </a:pPr>
            <a:r>
              <a:rPr lang="en-US" sz="1800" b="1" dirty="0">
                <a:effectLst/>
                <a:ea typeface="Segoe UI Light" panose="020B0502040204020203" pitchFamily="34" charset="0"/>
                <a:cs typeface="Times New Roman" panose="02020603050405020304" pitchFamily="18" charset="0"/>
              </a:rPr>
              <a:t>All those women who describe their periods as very heavy (with a sensation of gushing and/or large clots).</a:t>
            </a:r>
            <a:r>
              <a:rPr lang="en-US" sz="1800" b="1" dirty="0">
                <a:effectLst/>
                <a:ea typeface="Segoe UI Light" panose="020B0502040204020203" pitchFamily="34" charset="0"/>
                <a:cs typeface="Segoe UI Light" panose="020B0502040204020203" pitchFamily="34" charset="0"/>
              </a:rPr>
              <a:t> </a:t>
            </a:r>
            <a:r>
              <a:rPr lang="en-US" sz="1800" dirty="0">
                <a:effectLst/>
                <a:ea typeface="Segoe UI Light" panose="020B0502040204020203" pitchFamily="34" charset="0"/>
                <a:cs typeface="Segoe UI Light" panose="020B0502040204020203" pitchFamily="34" charset="0"/>
              </a:rPr>
              <a:t>(</a:t>
            </a:r>
            <a:r>
              <a:rPr lang="en-US" sz="1600" dirty="0">
                <a:effectLst/>
                <a:ea typeface="Segoe UI Light" panose="020B0502040204020203" pitchFamily="34" charset="0"/>
                <a:cs typeface="Segoe UI Light" panose="020B0502040204020203" pitchFamily="34" charset="0"/>
              </a:rPr>
              <a:t>12% of the total sample.)</a:t>
            </a:r>
            <a:endParaRPr lang="en-GB" sz="1600" dirty="0">
              <a:effectLst/>
              <a:ea typeface="Segoe UI Light" panose="020B0502040204020203" pitchFamily="34" charset="0"/>
              <a:cs typeface="Times New Roman" panose="02020603050405020304" pitchFamily="18" charset="0"/>
            </a:endParaRPr>
          </a:p>
          <a:p>
            <a:pPr marL="0" indent="0">
              <a:spcAft>
                <a:spcPts val="600"/>
              </a:spcAft>
              <a:buNone/>
            </a:pPr>
            <a:r>
              <a:rPr lang="en-US" sz="1600" dirty="0">
                <a:effectLst/>
                <a:ea typeface="Segoe UI Light" panose="020B0502040204020203" pitchFamily="34" charset="0"/>
                <a:cs typeface="Segoe UI Light" panose="020B0502040204020203" pitchFamily="34" charset="0"/>
              </a:rPr>
              <a:t>	AND/OR</a:t>
            </a:r>
          </a:p>
          <a:p>
            <a:r>
              <a:rPr lang="en-US" sz="1800" b="1" dirty="0">
                <a:effectLst/>
                <a:ea typeface="Segoe UI Light" panose="020B0502040204020203" pitchFamily="34" charset="0"/>
                <a:cs typeface="Times New Roman" panose="02020603050405020304" pitchFamily="18" charset="0"/>
              </a:rPr>
              <a:t>All those women whose periods last ≥8 days.</a:t>
            </a:r>
            <a:r>
              <a:rPr lang="en-US" sz="1800" b="1" dirty="0">
                <a:effectLst/>
                <a:ea typeface="Segoe UI Light" panose="020B0502040204020203" pitchFamily="34" charset="0"/>
                <a:cs typeface="Segoe UI Light" panose="020B0502040204020203" pitchFamily="34" charset="0"/>
              </a:rPr>
              <a:t> </a:t>
            </a:r>
            <a:r>
              <a:rPr lang="en-US" sz="1600" dirty="0">
                <a:effectLst/>
                <a:ea typeface="Segoe UI Light" panose="020B0502040204020203" pitchFamily="34" charset="0"/>
                <a:cs typeface="Segoe UI Light" panose="020B0502040204020203" pitchFamily="34" charset="0"/>
              </a:rPr>
              <a:t>(4% of the sample) </a:t>
            </a:r>
            <a:endParaRPr lang="en-GB" sz="1600" dirty="0">
              <a:effectLst/>
              <a:ea typeface="Segoe UI Light" panose="020B0502040204020203" pitchFamily="34" charset="0"/>
              <a:cs typeface="Times New Roman" panose="02020603050405020304" pitchFamily="18" charset="0"/>
            </a:endParaRPr>
          </a:p>
          <a:p>
            <a:pPr marL="0" indent="0">
              <a:spcAft>
                <a:spcPts val="600"/>
              </a:spcAft>
              <a:buNone/>
            </a:pPr>
            <a:r>
              <a:rPr lang="en-US" sz="1600" dirty="0">
                <a:effectLst/>
                <a:ea typeface="Segoe UI Light" panose="020B0502040204020203" pitchFamily="34" charset="0"/>
                <a:cs typeface="Segoe UI Light" panose="020B0502040204020203" pitchFamily="34" charset="0"/>
              </a:rPr>
              <a:t>	AND/OR</a:t>
            </a:r>
            <a:endParaRPr lang="en-GB" sz="1600" dirty="0">
              <a:effectLst/>
              <a:ea typeface="Segoe UI Light" panose="020B0502040204020203" pitchFamily="34" charset="0"/>
              <a:cs typeface="Times New Roman" panose="02020603050405020304" pitchFamily="18" charset="0"/>
            </a:endParaRPr>
          </a:p>
          <a:p>
            <a:pPr lvl="0">
              <a:spcAft>
                <a:spcPts val="600"/>
              </a:spcAft>
            </a:pPr>
            <a:r>
              <a:rPr lang="en-US" sz="1800" b="1" dirty="0">
                <a:effectLst/>
                <a:ea typeface="Segoe UI Light" panose="020B0502040204020203" pitchFamily="34" charset="0"/>
                <a:cs typeface="Times New Roman" panose="02020603050405020304" pitchFamily="18" charset="0"/>
              </a:rPr>
              <a:t>All those women who always/often experience AT LEAST TWO of the following during their periods:</a:t>
            </a:r>
            <a:endParaRPr lang="en-GB" sz="1800" b="1" dirty="0">
              <a:effectLst/>
              <a:ea typeface="Segoe UI Light" panose="020B0502040204020203" pitchFamily="34" charset="0"/>
              <a:cs typeface="Times New Roman" panose="02020603050405020304" pitchFamily="18" charset="0"/>
            </a:endParaRPr>
          </a:p>
          <a:p>
            <a:pPr marL="742950" lvl="1" indent="-285750">
              <a:spcAft>
                <a:spcPts val="600"/>
              </a:spcAft>
              <a:buFont typeface="Tahoma" panose="020B0604030504040204" pitchFamily="34" charset="0"/>
              <a:buChar char="o"/>
            </a:pPr>
            <a:r>
              <a:rPr lang="en-US" sz="1600" dirty="0">
                <a:effectLst/>
                <a:ea typeface="Segoe UI Light" panose="020B0502040204020203" pitchFamily="34" charset="0"/>
                <a:cs typeface="Segoe UI Light" panose="020B0502040204020203" pitchFamily="34" charset="0"/>
              </a:rPr>
              <a:t>Stain bedsheets at night or clothes during the day (20% of sample)</a:t>
            </a:r>
            <a:endParaRPr lang="en-GB" sz="1600" dirty="0">
              <a:effectLst/>
              <a:ea typeface="Segoe UI Light" panose="020B0502040204020203" pitchFamily="34" charset="0"/>
              <a:cs typeface="Times New Roman" panose="02020603050405020304" pitchFamily="18" charset="0"/>
            </a:endParaRPr>
          </a:p>
          <a:p>
            <a:pPr marL="742950" lvl="1" indent="-285750">
              <a:spcAft>
                <a:spcPts val="600"/>
              </a:spcAft>
              <a:buFont typeface="Tahoma" panose="020B0604030504040204" pitchFamily="34" charset="0"/>
              <a:buChar char="o"/>
            </a:pPr>
            <a:r>
              <a:rPr lang="en-US" sz="1600" dirty="0">
                <a:effectLst/>
                <a:ea typeface="Segoe UI Light" panose="020B0502040204020203" pitchFamily="34" charset="0"/>
                <a:cs typeface="Segoe UI Light" panose="020B0502040204020203" pitchFamily="34" charset="0"/>
              </a:rPr>
              <a:t>Use two types of sanitary protection at the same time (25% of sample)</a:t>
            </a:r>
            <a:endParaRPr lang="en-GB" sz="1600" dirty="0">
              <a:effectLst/>
              <a:ea typeface="Segoe UI Light" panose="020B0502040204020203" pitchFamily="34" charset="0"/>
              <a:cs typeface="Times New Roman" panose="02020603050405020304" pitchFamily="18" charset="0"/>
            </a:endParaRPr>
          </a:p>
          <a:p>
            <a:pPr marL="742950" lvl="1" indent="-285750">
              <a:spcAft>
                <a:spcPts val="600"/>
              </a:spcAft>
              <a:buFont typeface="Tahoma" panose="020B0604030504040204" pitchFamily="34" charset="0"/>
              <a:buChar char="o"/>
            </a:pPr>
            <a:r>
              <a:rPr lang="en-US" sz="1600" dirty="0">
                <a:effectLst/>
                <a:ea typeface="Segoe UI Light" panose="020B0502040204020203" pitchFamily="34" charset="0"/>
                <a:cs typeface="Segoe UI Light" panose="020B0502040204020203" pitchFamily="34" charset="0"/>
              </a:rPr>
              <a:t>Soak through one or more sanitary products every 2 hours or more on multiple days during their period (33% of sample)</a:t>
            </a:r>
            <a:endParaRPr lang="en-GB" sz="1600" dirty="0">
              <a:effectLst/>
              <a:ea typeface="Segoe UI Light" panose="020B0502040204020203"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3BAA669-D188-4813-A4AD-B2639F704AC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42C1450-223C-4DD8-8A35-70BC894E18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C00A65-8D55-41EC-BE32-9E64543F6988}"/>
              </a:ext>
            </a:extLst>
          </p:cNvPr>
          <p:cNvSpPr>
            <a:spLocks noGrp="1"/>
          </p:cNvSpPr>
          <p:nvPr>
            <p:ph type="sldNum" sz="quarter" idx="12"/>
          </p:nvPr>
        </p:nvSpPr>
        <p:spPr/>
        <p:txBody>
          <a:bodyPr/>
          <a:lstStyle/>
          <a:p>
            <a:fld id="{23AA811B-2EBD-4900-905E-5BE206449611}" type="slidenum">
              <a:rPr lang="en-GB" smtClean="0"/>
              <a:t>4</a:t>
            </a:fld>
            <a:endParaRPr lang="en-GB"/>
          </a:p>
        </p:txBody>
      </p:sp>
      <p:sp>
        <p:nvSpPr>
          <p:cNvPr id="7" name="Text Placeholder 6">
            <a:extLst>
              <a:ext uri="{FF2B5EF4-FFF2-40B4-BE49-F238E27FC236}">
                <a16:creationId xmlns:a16="http://schemas.microsoft.com/office/drawing/2014/main" id="{9B1A103C-C59C-4B30-86FD-6706838AF5F6}"/>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94047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B5C7-A34C-454B-A9DD-023D4E408235}"/>
              </a:ext>
            </a:extLst>
          </p:cNvPr>
          <p:cNvSpPr>
            <a:spLocks noGrp="1"/>
          </p:cNvSpPr>
          <p:nvPr>
            <p:ph type="ctrTitle"/>
          </p:nvPr>
        </p:nvSpPr>
        <p:spPr/>
        <p:txBody>
          <a:bodyPr/>
          <a:lstStyle/>
          <a:p>
            <a:r>
              <a:rPr lang="en-GB" dirty="0"/>
              <a:t>Part 1:</a:t>
            </a:r>
            <a:br>
              <a:rPr lang="en-GB" dirty="0"/>
            </a:br>
            <a:r>
              <a:rPr lang="en-GB" dirty="0"/>
              <a:t>Defining and assessing HMB</a:t>
            </a:r>
          </a:p>
        </p:txBody>
      </p:sp>
      <p:sp>
        <p:nvSpPr>
          <p:cNvPr id="3" name="Text Placeholder 2">
            <a:extLst>
              <a:ext uri="{FF2B5EF4-FFF2-40B4-BE49-F238E27FC236}">
                <a16:creationId xmlns:a16="http://schemas.microsoft.com/office/drawing/2014/main" id="{E2A4FCB3-66AD-46B7-9653-4CFBE64EFB95}"/>
              </a:ext>
            </a:extLst>
          </p:cNvPr>
          <p:cNvSpPr>
            <a:spLocks noGrp="1"/>
          </p:cNvSpPr>
          <p:nvPr>
            <p:ph type="body" sz="quarter" idx="13"/>
          </p:nvPr>
        </p:nvSpPr>
        <p:spPr/>
        <p:txBody>
          <a:bodyPr/>
          <a:lstStyle/>
          <a:p>
            <a:endParaRPr lang="en-GB"/>
          </a:p>
        </p:txBody>
      </p:sp>
      <p:sp>
        <p:nvSpPr>
          <p:cNvPr id="4" name="Date Placeholder 3">
            <a:extLst>
              <a:ext uri="{FF2B5EF4-FFF2-40B4-BE49-F238E27FC236}">
                <a16:creationId xmlns:a16="http://schemas.microsoft.com/office/drawing/2014/main" id="{CC9FD74C-2E0B-4F1A-AE92-67804F5585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FFFFFF"/>
              </a:solidFill>
              <a:effectLst/>
              <a:uLnTx/>
              <a:uFillTx/>
              <a:latin typeface="Apis For Office Light"/>
              <a:ea typeface="+mn-ea"/>
              <a:cs typeface="+mn-cs"/>
            </a:endParaRPr>
          </a:p>
        </p:txBody>
      </p:sp>
      <p:sp>
        <p:nvSpPr>
          <p:cNvPr id="5" name="Footer Placeholder 4">
            <a:extLst>
              <a:ext uri="{FF2B5EF4-FFF2-40B4-BE49-F238E27FC236}">
                <a16:creationId xmlns:a16="http://schemas.microsoft.com/office/drawing/2014/main" id="{3661A353-14DF-4879-B364-ED163E64CFA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FFFFFF"/>
              </a:solidFill>
              <a:effectLst/>
              <a:uLnTx/>
              <a:uFillTx/>
              <a:latin typeface="Apis For Office Light"/>
              <a:ea typeface="+mn-ea"/>
              <a:cs typeface="+mn-cs"/>
            </a:endParaRPr>
          </a:p>
        </p:txBody>
      </p:sp>
      <p:sp>
        <p:nvSpPr>
          <p:cNvPr id="6" name="Slide Number Placeholder 5">
            <a:extLst>
              <a:ext uri="{FF2B5EF4-FFF2-40B4-BE49-F238E27FC236}">
                <a16:creationId xmlns:a16="http://schemas.microsoft.com/office/drawing/2014/main" id="{80834D0A-EC3D-437F-B9CA-74810A5608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FFFFFF"/>
                </a:solidFill>
                <a:effectLst/>
                <a:uLnTx/>
                <a:uFillTx/>
                <a:latin typeface="Apis For Office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700" b="0" i="0" u="none" strike="noStrike" kern="1200" cap="none" spc="0" normalizeH="0" baseline="0" noProof="0">
              <a:ln>
                <a:noFill/>
              </a:ln>
              <a:solidFill>
                <a:srgbClr val="FFFFFF"/>
              </a:solidFill>
              <a:effectLst/>
              <a:uLnTx/>
              <a:uFillTx/>
              <a:latin typeface="Apis For Office Light"/>
              <a:ea typeface="+mn-ea"/>
              <a:cs typeface="+mn-cs"/>
            </a:endParaRPr>
          </a:p>
        </p:txBody>
      </p:sp>
    </p:spTree>
    <p:extLst>
      <p:ext uri="{BB962C8B-B14F-4D97-AF65-F5344CB8AC3E}">
        <p14:creationId xmlns:p14="http://schemas.microsoft.com/office/powerpoint/2010/main" val="46565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33BF-948E-49DE-882F-77F2CC9C8FD3}"/>
              </a:ext>
            </a:extLst>
          </p:cNvPr>
          <p:cNvSpPr>
            <a:spLocks noGrp="1"/>
          </p:cNvSpPr>
          <p:nvPr>
            <p:ph type="title"/>
          </p:nvPr>
        </p:nvSpPr>
        <p:spPr/>
        <p:txBody>
          <a:bodyPr/>
          <a:lstStyle/>
          <a:p>
            <a:r>
              <a:rPr lang="en-GB" sz="2400" b="1" dirty="0"/>
              <a:t>A large proportion of women report HMB symptoms</a:t>
            </a:r>
            <a:br>
              <a:rPr lang="en-GB" sz="2400" b="1" dirty="0"/>
            </a:br>
            <a:r>
              <a:rPr lang="en-GB" sz="1600" dirty="0">
                <a:latin typeface="+mn-lt"/>
              </a:rPr>
              <a:t>Our research asked women whether they experienced each of the following symptoms, which may be associated with HMB. </a:t>
            </a:r>
            <a:endParaRPr lang="en-GB" sz="2400" dirty="0">
              <a:latin typeface="+mn-lt"/>
            </a:endParaRPr>
          </a:p>
        </p:txBody>
      </p:sp>
      <p:sp>
        <p:nvSpPr>
          <p:cNvPr id="4" name="Date Placeholder 3">
            <a:extLst>
              <a:ext uri="{FF2B5EF4-FFF2-40B4-BE49-F238E27FC236}">
                <a16:creationId xmlns:a16="http://schemas.microsoft.com/office/drawing/2014/main" id="{DA8B95A2-089C-4819-8ADC-27939E3F9D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01965"/>
              </a:solidFill>
              <a:effectLst/>
              <a:uLnTx/>
              <a:uFillTx/>
              <a:latin typeface="Apis For Office Light"/>
              <a:ea typeface="+mn-ea"/>
              <a:cs typeface="+mn-cs"/>
            </a:endParaRPr>
          </a:p>
        </p:txBody>
      </p:sp>
      <p:sp>
        <p:nvSpPr>
          <p:cNvPr id="5" name="Footer Placeholder 4">
            <a:extLst>
              <a:ext uri="{FF2B5EF4-FFF2-40B4-BE49-F238E27FC236}">
                <a16:creationId xmlns:a16="http://schemas.microsoft.com/office/drawing/2014/main" id="{E4C5CF26-AE5D-4A6E-B06F-EFE15B9B17F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01965"/>
              </a:solidFill>
              <a:effectLst/>
              <a:uLnTx/>
              <a:uFillTx/>
              <a:latin typeface="Apis For Office Light"/>
              <a:ea typeface="+mn-ea"/>
              <a:cs typeface="+mn-cs"/>
            </a:endParaRPr>
          </a:p>
        </p:txBody>
      </p:sp>
      <p:sp>
        <p:nvSpPr>
          <p:cNvPr id="6" name="Slide Number Placeholder 5">
            <a:extLst>
              <a:ext uri="{FF2B5EF4-FFF2-40B4-BE49-F238E27FC236}">
                <a16:creationId xmlns:a16="http://schemas.microsoft.com/office/drawing/2014/main" id="{78BA79BA-9A7F-4A55-931D-8881BA5D48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1965"/>
                </a:solidFill>
                <a:effectLst/>
                <a:uLnTx/>
                <a:uFillTx/>
                <a:latin typeface="Apis For Office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700" b="0" i="0" u="none" strike="noStrike" kern="1200" cap="none" spc="0" normalizeH="0" baseline="0" noProof="0">
              <a:ln>
                <a:noFill/>
              </a:ln>
              <a:solidFill>
                <a:srgbClr val="001965"/>
              </a:solidFill>
              <a:effectLst/>
              <a:uLnTx/>
              <a:uFillTx/>
              <a:latin typeface="Apis For Office Light"/>
              <a:ea typeface="+mn-ea"/>
              <a:cs typeface="+mn-cs"/>
            </a:endParaRPr>
          </a:p>
        </p:txBody>
      </p:sp>
      <p:graphicFrame>
        <p:nvGraphicFramePr>
          <p:cNvPr id="8" name="Chart 7">
            <a:extLst>
              <a:ext uri="{FF2B5EF4-FFF2-40B4-BE49-F238E27FC236}">
                <a16:creationId xmlns:a16="http://schemas.microsoft.com/office/drawing/2014/main" id="{73B47D2B-B78D-42BF-9720-F200320FFD3F}"/>
              </a:ext>
            </a:extLst>
          </p:cNvPr>
          <p:cNvGraphicFramePr/>
          <p:nvPr>
            <p:extLst>
              <p:ext uri="{D42A27DB-BD31-4B8C-83A1-F6EECF244321}">
                <p14:modId xmlns:p14="http://schemas.microsoft.com/office/powerpoint/2010/main" val="501861722"/>
              </p:ext>
            </p:extLst>
          </p:nvPr>
        </p:nvGraphicFramePr>
        <p:xfrm>
          <a:off x="647999" y="1944000"/>
          <a:ext cx="10896000" cy="419433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C12BE6E-C469-493D-9318-CCCC66A9934E}"/>
              </a:ext>
            </a:extLst>
          </p:cNvPr>
          <p:cNvSpPr txBox="1"/>
          <p:nvPr/>
        </p:nvSpPr>
        <p:spPr>
          <a:xfrm>
            <a:off x="2356706" y="1820887"/>
            <a:ext cx="3739293"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is For Office Light"/>
                <a:ea typeface="+mn-ea"/>
                <a:cs typeface="+mn-cs"/>
              </a:rPr>
              <a:t>Gynaecological symptoms </a:t>
            </a:r>
          </a:p>
        </p:txBody>
      </p:sp>
      <p:sp>
        <p:nvSpPr>
          <p:cNvPr id="14" name="TextBox 13">
            <a:extLst>
              <a:ext uri="{FF2B5EF4-FFF2-40B4-BE49-F238E27FC236}">
                <a16:creationId xmlns:a16="http://schemas.microsoft.com/office/drawing/2014/main" id="{E1C0DFB0-6F92-4391-A138-032596C5F841}"/>
              </a:ext>
            </a:extLst>
          </p:cNvPr>
          <p:cNvSpPr txBox="1"/>
          <p:nvPr/>
        </p:nvSpPr>
        <p:spPr>
          <a:xfrm>
            <a:off x="8236520" y="1820888"/>
            <a:ext cx="3739293"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is For Office Light"/>
                <a:ea typeface="+mn-ea"/>
                <a:cs typeface="+mn-cs"/>
              </a:rPr>
              <a:t>Quality of life effects</a:t>
            </a:r>
          </a:p>
        </p:txBody>
      </p:sp>
      <p:sp>
        <p:nvSpPr>
          <p:cNvPr id="10" name="Text Placeholder 6">
            <a:extLst>
              <a:ext uri="{FF2B5EF4-FFF2-40B4-BE49-F238E27FC236}">
                <a16:creationId xmlns:a16="http://schemas.microsoft.com/office/drawing/2014/main" id="{65EEEF17-FBE0-4AA1-8B69-2E0C79705553}"/>
              </a:ext>
            </a:extLst>
          </p:cNvPr>
          <p:cNvSpPr>
            <a:spLocks noGrp="1"/>
          </p:cNvSpPr>
          <p:nvPr>
            <p:ph type="body" sz="quarter" idx="13"/>
          </p:nvPr>
        </p:nvSpPr>
        <p:spPr>
          <a:xfrm>
            <a:off x="647999" y="6388266"/>
            <a:ext cx="8652000" cy="324000"/>
          </a:xfrm>
        </p:spPr>
        <p:txBody>
          <a:bodyPr/>
          <a:lstStyle/>
          <a:p>
            <a:pPr>
              <a:spcAft>
                <a:spcPts val="0"/>
              </a:spcAft>
            </a:pPr>
            <a:r>
              <a:rPr lang="en-GB" dirty="0"/>
              <a:t>Q. To what extent, if at all, do you experience any of the following? </a:t>
            </a:r>
          </a:p>
          <a:p>
            <a:pPr>
              <a:spcAft>
                <a:spcPts val="0"/>
              </a:spcAft>
            </a:pPr>
            <a:r>
              <a:rPr lang="en-GB" dirty="0"/>
              <a:t>Q. Which of these terms best describes your periods? </a:t>
            </a:r>
          </a:p>
          <a:p>
            <a:pPr>
              <a:spcAft>
                <a:spcPts val="0"/>
              </a:spcAft>
            </a:pPr>
            <a:r>
              <a:rPr lang="en-GB" dirty="0"/>
              <a:t>Q. How many days does your period usually last? </a:t>
            </a:r>
          </a:p>
          <a:p>
            <a:pPr>
              <a:spcAft>
                <a:spcPts val="0"/>
              </a:spcAft>
            </a:pPr>
            <a:r>
              <a:rPr lang="en-GB" dirty="0"/>
              <a:t>Note: N=5127 women of reproductive age across seven markets (France, Germany, Canada, Brazil, KSA, China and Turkey) from 21st September – 29th October 2021</a:t>
            </a:r>
          </a:p>
        </p:txBody>
      </p:sp>
      <p:graphicFrame>
        <p:nvGraphicFramePr>
          <p:cNvPr id="3" name="Table 6">
            <a:extLst>
              <a:ext uri="{FF2B5EF4-FFF2-40B4-BE49-F238E27FC236}">
                <a16:creationId xmlns:a16="http://schemas.microsoft.com/office/drawing/2014/main" id="{6068779E-BDE8-49A5-BD54-3367C29951C7}"/>
              </a:ext>
            </a:extLst>
          </p:cNvPr>
          <p:cNvGraphicFramePr>
            <a:graphicFrameLocks noGrp="1"/>
          </p:cNvGraphicFramePr>
          <p:nvPr>
            <p:extLst>
              <p:ext uri="{D42A27DB-BD31-4B8C-83A1-F6EECF244321}">
                <p14:modId xmlns:p14="http://schemas.microsoft.com/office/powerpoint/2010/main" val="1136959333"/>
              </p:ext>
            </p:extLst>
          </p:nvPr>
        </p:nvGraphicFramePr>
        <p:xfrm>
          <a:off x="5880743" y="2552608"/>
          <a:ext cx="3419256" cy="365760"/>
        </p:xfrm>
        <a:graphic>
          <a:graphicData uri="http://schemas.openxmlformats.org/drawingml/2006/table">
            <a:tbl>
              <a:tblPr firstRow="1" bandRow="1">
                <a:tableStyleId>{5C22544A-7EE6-4342-B048-85BDC9FD1C3A}</a:tableStyleId>
              </a:tblPr>
              <a:tblGrid>
                <a:gridCol w="230236">
                  <a:extLst>
                    <a:ext uri="{9D8B030D-6E8A-4147-A177-3AD203B41FA5}">
                      <a16:colId xmlns:a16="http://schemas.microsoft.com/office/drawing/2014/main" val="1428715696"/>
                    </a:ext>
                  </a:extLst>
                </a:gridCol>
                <a:gridCol w="244196">
                  <a:extLst>
                    <a:ext uri="{9D8B030D-6E8A-4147-A177-3AD203B41FA5}">
                      <a16:colId xmlns:a16="http://schemas.microsoft.com/office/drawing/2014/main" val="3011889266"/>
                    </a:ext>
                  </a:extLst>
                </a:gridCol>
                <a:gridCol w="2944824">
                  <a:extLst>
                    <a:ext uri="{9D8B030D-6E8A-4147-A177-3AD203B41FA5}">
                      <a16:colId xmlns:a16="http://schemas.microsoft.com/office/drawing/2014/main" val="2598692150"/>
                    </a:ext>
                  </a:extLst>
                </a:gridCol>
              </a:tblGrid>
              <a:tr h="246221">
                <a:tc>
                  <a:txBody>
                    <a:bodyPr/>
                    <a:lstStyle/>
                    <a:p>
                      <a:endParaRPr lang="en-GB"/>
                    </a:p>
                  </a:txBody>
                  <a:tcPr/>
                </a:tc>
                <a:tc>
                  <a:txBody>
                    <a:bodyPr/>
                    <a:lstStyle/>
                    <a:p>
                      <a:endParaRPr lang="en-GB" dirty="0"/>
                    </a:p>
                  </a:txBody>
                  <a:tcPr>
                    <a:solidFill>
                      <a:srgbClr val="005AD2"/>
                    </a:solidFill>
                  </a:tcPr>
                </a:tc>
                <a:tc>
                  <a:txBody>
                    <a:bodyPr/>
                    <a:lstStyle/>
                    <a:p>
                      <a:r>
                        <a:rPr lang="en-GB" sz="1100" b="0" dirty="0">
                          <a:solidFill>
                            <a:schemeClr val="tx1"/>
                          </a:solidFill>
                        </a:rPr>
                        <a:t>All menstruating women – total sample</a:t>
                      </a:r>
                    </a:p>
                  </a:txBody>
                  <a:tcPr anchor="ctr">
                    <a:solidFill>
                      <a:schemeClr val="bg1"/>
                    </a:solidFill>
                  </a:tcPr>
                </a:tc>
                <a:extLst>
                  <a:ext uri="{0D108BD9-81ED-4DB2-BD59-A6C34878D82A}">
                    <a16:rowId xmlns:a16="http://schemas.microsoft.com/office/drawing/2014/main" val="3987256779"/>
                  </a:ext>
                </a:extLst>
              </a:tr>
            </a:tbl>
          </a:graphicData>
        </a:graphic>
      </p:graphicFrame>
    </p:spTree>
    <p:extLst>
      <p:ext uri="{BB962C8B-B14F-4D97-AF65-F5344CB8AC3E}">
        <p14:creationId xmlns:p14="http://schemas.microsoft.com/office/powerpoint/2010/main" val="346185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F241-2592-43EC-8EA4-6FAD84D6FF09}"/>
              </a:ext>
            </a:extLst>
          </p:cNvPr>
          <p:cNvSpPr>
            <a:spLocks noGrp="1"/>
          </p:cNvSpPr>
          <p:nvPr>
            <p:ph type="title"/>
          </p:nvPr>
        </p:nvSpPr>
        <p:spPr/>
        <p:txBody>
          <a:bodyPr/>
          <a:lstStyle/>
          <a:p>
            <a:r>
              <a:rPr lang="en-GB" sz="2400" b="1" dirty="0"/>
              <a:t>Defining and assessing HMB in a practical and effective way is a major challenge</a:t>
            </a:r>
            <a:endParaRPr lang="en-GB" sz="2400" b="1" dirty="0">
              <a:latin typeface="+mn-lt"/>
            </a:endParaRPr>
          </a:p>
        </p:txBody>
      </p:sp>
      <p:sp>
        <p:nvSpPr>
          <p:cNvPr id="4" name="Date Placeholder 3">
            <a:extLst>
              <a:ext uri="{FF2B5EF4-FFF2-40B4-BE49-F238E27FC236}">
                <a16:creationId xmlns:a16="http://schemas.microsoft.com/office/drawing/2014/main" id="{65D08DC4-1DF9-4FED-A029-5A9A91C675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01965"/>
              </a:solidFill>
              <a:effectLst/>
              <a:uLnTx/>
              <a:uFillTx/>
              <a:latin typeface="Apis For Office Light"/>
              <a:ea typeface="+mn-ea"/>
              <a:cs typeface="+mn-cs"/>
            </a:endParaRPr>
          </a:p>
        </p:txBody>
      </p:sp>
      <p:sp>
        <p:nvSpPr>
          <p:cNvPr id="5" name="Footer Placeholder 4">
            <a:extLst>
              <a:ext uri="{FF2B5EF4-FFF2-40B4-BE49-F238E27FC236}">
                <a16:creationId xmlns:a16="http://schemas.microsoft.com/office/drawing/2014/main" id="{91AE47F0-FED6-4E9E-81FE-4BED3A8D33C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001965"/>
              </a:solidFill>
              <a:effectLst/>
              <a:uLnTx/>
              <a:uFillTx/>
              <a:latin typeface="Apis For Office Light"/>
              <a:ea typeface="+mn-ea"/>
              <a:cs typeface="+mn-cs"/>
            </a:endParaRPr>
          </a:p>
        </p:txBody>
      </p:sp>
      <p:sp>
        <p:nvSpPr>
          <p:cNvPr id="6" name="Slide Number Placeholder 5">
            <a:extLst>
              <a:ext uri="{FF2B5EF4-FFF2-40B4-BE49-F238E27FC236}">
                <a16:creationId xmlns:a16="http://schemas.microsoft.com/office/drawing/2014/main" id="{8CAFC5CF-F3B7-42E1-AABA-CA51313A9E0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1965"/>
                </a:solidFill>
                <a:effectLst/>
                <a:uLnTx/>
                <a:uFillTx/>
                <a:latin typeface="Apis For Office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700" b="0" i="0" u="none" strike="noStrike" kern="1200" cap="none" spc="0" normalizeH="0" baseline="0" noProof="0">
              <a:ln>
                <a:noFill/>
              </a:ln>
              <a:solidFill>
                <a:srgbClr val="001965"/>
              </a:solidFill>
              <a:effectLst/>
              <a:uLnTx/>
              <a:uFillTx/>
              <a:latin typeface="Apis For Office Light"/>
              <a:ea typeface="+mn-ea"/>
              <a:cs typeface="+mn-cs"/>
            </a:endParaRPr>
          </a:p>
        </p:txBody>
      </p:sp>
      <p:sp>
        <p:nvSpPr>
          <p:cNvPr id="7" name="Text Placeholder 6">
            <a:extLst>
              <a:ext uri="{FF2B5EF4-FFF2-40B4-BE49-F238E27FC236}">
                <a16:creationId xmlns:a16="http://schemas.microsoft.com/office/drawing/2014/main" id="{8FAC7B13-8E4E-46D0-9507-8867C154AC7A}"/>
              </a:ext>
            </a:extLst>
          </p:cNvPr>
          <p:cNvSpPr>
            <a:spLocks noGrp="1"/>
          </p:cNvSpPr>
          <p:nvPr>
            <p:ph type="body" sz="quarter" idx="13"/>
          </p:nvPr>
        </p:nvSpPr>
        <p:spPr/>
        <p:txBody>
          <a:bodyPr/>
          <a:lstStyle/>
          <a:p>
            <a:endParaRPr lang="en-GB"/>
          </a:p>
        </p:txBody>
      </p:sp>
      <p:sp>
        <p:nvSpPr>
          <p:cNvPr id="9" name="TextBox 8">
            <a:extLst>
              <a:ext uri="{FF2B5EF4-FFF2-40B4-BE49-F238E27FC236}">
                <a16:creationId xmlns:a16="http://schemas.microsoft.com/office/drawing/2014/main" id="{978AF434-E1B4-4B0A-A421-0CA4514745D8}"/>
              </a:ext>
            </a:extLst>
          </p:cNvPr>
          <p:cNvSpPr txBox="1"/>
          <p:nvPr/>
        </p:nvSpPr>
        <p:spPr>
          <a:xfrm>
            <a:off x="647999" y="1071959"/>
            <a:ext cx="10896000" cy="1939634"/>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001965"/>
                </a:solidFill>
                <a:effectLst/>
                <a:uLnTx/>
                <a:uFillTx/>
                <a:latin typeface="Apis For Office Light"/>
                <a:ea typeface="+mn-ea"/>
                <a:cs typeface="+mn-cs"/>
              </a:rPr>
              <a:t>Our analysis highlights the variability in both objective and subjective approaches to measurement.</a:t>
            </a:r>
            <a:r>
              <a:rPr kumimoji="0" lang="en-GB" b="0" i="0" u="none" strike="noStrike" kern="1200" cap="none" spc="0" normalizeH="0" baseline="0" noProof="0" dirty="0">
                <a:ln>
                  <a:noFill/>
                </a:ln>
                <a:solidFill>
                  <a:srgbClr val="001965"/>
                </a:solidFill>
                <a:effectLst/>
                <a:uLnTx/>
                <a:uFillTx/>
                <a:latin typeface="Apis For Office Light"/>
                <a:ea typeface="+mn-ea"/>
                <a:cs typeface="+mn-cs"/>
              </a:rPr>
              <a:t> </a:t>
            </a:r>
            <a:r>
              <a:rPr kumimoji="0" lang="en-GB" sz="1600" b="0" i="0" u="none" strike="noStrike" kern="1200" cap="none" spc="0" normalizeH="0" baseline="0" noProof="0" dirty="0">
                <a:ln>
                  <a:noFill/>
                </a:ln>
                <a:solidFill>
                  <a:srgbClr val="001965"/>
                </a:solidFill>
                <a:effectLst/>
                <a:uLnTx/>
                <a:uFillTx/>
                <a:latin typeface="Apis For Office Light"/>
                <a:ea typeface="+mn-ea"/>
                <a:cs typeface="+mn-cs"/>
              </a:rPr>
              <a:t>It also leads to very different estimates of the size of the problem of HMB. </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001965"/>
                </a:solidFill>
                <a:effectLst/>
                <a:uLnTx/>
                <a:uFillTx/>
                <a:latin typeface="Apis For Office Light"/>
                <a:ea typeface="+mn-ea"/>
                <a:cs typeface="+mn-cs"/>
              </a:rPr>
              <a:t>Experts consulted for this report emphasize the need to standardize, validate and communicate a set of clinical correlates for HMB.</a:t>
            </a:r>
            <a:r>
              <a:rPr kumimoji="0" lang="en-GB" sz="1600" i="0" u="none" strike="noStrike" kern="1200" cap="none" spc="0" normalizeH="0" baseline="0" noProof="0" dirty="0">
                <a:ln>
                  <a:noFill/>
                </a:ln>
                <a:solidFill>
                  <a:srgbClr val="001965"/>
                </a:solidFill>
                <a:effectLst/>
                <a:uLnTx/>
                <a:uFillTx/>
                <a:latin typeface="Apis For Office Light"/>
                <a:ea typeface="+mn-ea"/>
                <a:cs typeface="+mn-cs"/>
              </a:rPr>
              <a:t> </a:t>
            </a:r>
            <a:r>
              <a:rPr kumimoji="0" lang="en-GB" sz="1600" b="0" i="0" u="none" strike="noStrike" kern="1200" cap="none" spc="0" normalizeH="0" baseline="0" noProof="0" dirty="0">
                <a:ln>
                  <a:noFill/>
                </a:ln>
                <a:solidFill>
                  <a:srgbClr val="001965"/>
                </a:solidFill>
                <a:effectLst/>
                <a:uLnTx/>
                <a:uFillTx/>
                <a:latin typeface="Apis For Office Light"/>
                <a:ea typeface="+mn-ea"/>
                <a:cs typeface="+mn-cs"/>
              </a:rPr>
              <a:t>Clinical correlates, such as staining of nightclothes or the passing of clots, can be used by HCPs, including primary care physicians, systematically in patient interviews, alongside or as part of other tools to diagnose HMB. These can also help to increase awareness among the wider population. </a:t>
            </a:r>
          </a:p>
        </p:txBody>
      </p:sp>
      <p:sp>
        <p:nvSpPr>
          <p:cNvPr id="10" name="Rectangle 9">
            <a:extLst>
              <a:ext uri="{FF2B5EF4-FFF2-40B4-BE49-F238E27FC236}">
                <a16:creationId xmlns:a16="http://schemas.microsoft.com/office/drawing/2014/main" id="{94F9D53F-B8AF-49E3-93DE-4315D1E6B7B5}"/>
              </a:ext>
            </a:extLst>
          </p:cNvPr>
          <p:cNvSpPr/>
          <p:nvPr/>
        </p:nvSpPr>
        <p:spPr>
          <a:xfrm>
            <a:off x="647999" y="3619179"/>
            <a:ext cx="5448001" cy="25774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FFFFFF"/>
                </a:solidFill>
                <a:effectLst/>
                <a:uLnTx/>
                <a:uFillTx/>
                <a:latin typeface="Apis For Office Light"/>
                <a:ea typeface="+mn-ea"/>
                <a:cs typeface="+mn-cs"/>
              </a:rPr>
              <a:t>“Many patients will be discovered through the emergency room. We need to take care of the primary care professionals from the educational point of view, increase their awareness so they identify those patients earlier. They are the major players in this game, I think.”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pis For Office Light"/>
                <a:ea typeface="+mn-ea"/>
                <a:cs typeface="+mn-cs"/>
              </a:rPr>
              <a:t>- Prof. Ahmad M. Tarawah, Consultant, Paediatric Haematology / Oncology, Madinah Hereditary Blood Disorders </a:t>
            </a:r>
            <a:r>
              <a:rPr kumimoji="0" lang="en-GB" sz="1400" b="1" i="0" u="none" strike="noStrike" kern="1200" cap="none" spc="0" normalizeH="0" baseline="0" noProof="0" dirty="0" err="1">
                <a:ln>
                  <a:noFill/>
                </a:ln>
                <a:solidFill>
                  <a:srgbClr val="FFFFFF"/>
                </a:solidFill>
                <a:effectLst/>
                <a:uLnTx/>
                <a:uFillTx/>
                <a:latin typeface="Apis For Office Light"/>
                <a:ea typeface="+mn-ea"/>
                <a:cs typeface="+mn-cs"/>
              </a:rPr>
              <a:t>Center</a:t>
            </a:r>
            <a:r>
              <a:rPr kumimoji="0" lang="en-GB" sz="1400" b="1" i="0" u="none" strike="noStrike" kern="1200" cap="none" spc="0" normalizeH="0" baseline="0" noProof="0" dirty="0">
                <a:ln>
                  <a:noFill/>
                </a:ln>
                <a:solidFill>
                  <a:srgbClr val="FFFFFF"/>
                </a:solidFill>
                <a:effectLst/>
                <a:uLnTx/>
                <a:uFillTx/>
                <a:latin typeface="Apis For Office Light"/>
                <a:ea typeface="+mn-ea"/>
                <a:cs typeface="+mn-cs"/>
              </a:rPr>
              <a:t>, Kingdom of Saudi Arabia, in a workshop as part of the research</a:t>
            </a:r>
          </a:p>
        </p:txBody>
      </p:sp>
      <p:sp>
        <p:nvSpPr>
          <p:cNvPr id="11" name="Rectangle 10">
            <a:extLst>
              <a:ext uri="{FF2B5EF4-FFF2-40B4-BE49-F238E27FC236}">
                <a16:creationId xmlns:a16="http://schemas.microsoft.com/office/drawing/2014/main" id="{FE8EF0A1-2880-40EF-9B5F-F113D1B1BB8D}"/>
              </a:ext>
            </a:extLst>
          </p:cNvPr>
          <p:cNvSpPr/>
          <p:nvPr/>
        </p:nvSpPr>
        <p:spPr>
          <a:xfrm>
            <a:off x="6310024" y="3619179"/>
            <a:ext cx="5448001" cy="25774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FFFFFF"/>
                </a:solidFill>
                <a:effectLst/>
                <a:uLnTx/>
                <a:uFillTx/>
                <a:latin typeface="Apis For Office Light"/>
                <a:ea typeface="+mn-ea"/>
                <a:cs typeface="+mn-cs"/>
              </a:rPr>
              <a:t>“The problem is that sometimes first line health care professionals don’t ask the questions regarding bleeding disorders and symptoms, even after menarche. Sometimes the girls themselves just don’t talk about it because it is quite difficult to talk about that. And so, heavy menstrual bleeding is something which is unknown for years before it is finally discovered that they have some bleeding symptoms that have an impact on their quality of life; something could have been done earlier but they did not talk about it earlier.”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pis For Office Light"/>
                <a:ea typeface="+mn-ea"/>
                <a:cs typeface="+mn-cs"/>
              </a:rPr>
              <a:t>- </a:t>
            </a:r>
            <a:r>
              <a:rPr kumimoji="0" lang="en-GB" sz="1400" b="1" i="0" u="none" strike="noStrike" kern="1200" cap="none" spc="0" normalizeH="0" baseline="0" noProof="0" dirty="0">
                <a:ln>
                  <a:noFill/>
                </a:ln>
                <a:solidFill>
                  <a:srgbClr val="FFFFFF"/>
                </a:solidFill>
                <a:effectLst/>
                <a:uLnTx/>
                <a:uFillTx/>
                <a:latin typeface="Apis For Office Light"/>
                <a:ea typeface="+mn-ea"/>
                <a:cs typeface="+mn-cs"/>
              </a:rPr>
              <a:t>Dr Roseline </a:t>
            </a:r>
            <a:r>
              <a:rPr kumimoji="0" lang="en-GB" sz="1400" b="1" i="0" u="none" strike="noStrike" kern="1200" cap="none" spc="0" normalizeH="0" baseline="0" noProof="0" dirty="0" err="1">
                <a:ln>
                  <a:noFill/>
                </a:ln>
                <a:solidFill>
                  <a:srgbClr val="FFFFFF"/>
                </a:solidFill>
                <a:effectLst/>
                <a:uLnTx/>
                <a:uFillTx/>
                <a:latin typeface="Apis For Office Light"/>
                <a:ea typeface="+mn-ea"/>
                <a:cs typeface="+mn-cs"/>
              </a:rPr>
              <a:t>D’Oiron</a:t>
            </a:r>
            <a:r>
              <a:rPr kumimoji="0" lang="en-GB" sz="1400" b="1" i="0" u="none" strike="noStrike" kern="1200" cap="none" spc="0" normalizeH="0" baseline="0" noProof="0" dirty="0">
                <a:ln>
                  <a:noFill/>
                </a:ln>
                <a:solidFill>
                  <a:srgbClr val="FFFFFF"/>
                </a:solidFill>
                <a:effectLst/>
                <a:uLnTx/>
                <a:uFillTx/>
                <a:latin typeface="Apis For Office Light"/>
                <a:ea typeface="+mn-ea"/>
                <a:cs typeface="+mn-cs"/>
              </a:rPr>
              <a:t>, Haematologist, </a:t>
            </a:r>
            <a:r>
              <a:rPr kumimoji="0" lang="en-GB" sz="1400" b="1" i="0" u="none" strike="noStrike" kern="1200" cap="none" spc="0" normalizeH="0" baseline="0" noProof="0" dirty="0" err="1">
                <a:ln>
                  <a:noFill/>
                </a:ln>
                <a:solidFill>
                  <a:srgbClr val="FFFFFF"/>
                </a:solidFill>
                <a:effectLst/>
                <a:uLnTx/>
                <a:uFillTx/>
                <a:latin typeface="Apis For Office Light"/>
                <a:ea typeface="+mn-ea"/>
                <a:cs typeface="+mn-cs"/>
              </a:rPr>
              <a:t>Bicêtre</a:t>
            </a:r>
            <a:r>
              <a:rPr kumimoji="0" lang="en-GB" sz="1400" b="1" i="0" u="none" strike="noStrike" kern="1200" cap="none" spc="0" normalizeH="0" baseline="0" noProof="0" dirty="0">
                <a:ln>
                  <a:noFill/>
                </a:ln>
                <a:solidFill>
                  <a:srgbClr val="FFFFFF"/>
                </a:solidFill>
                <a:effectLst/>
                <a:uLnTx/>
                <a:uFillTx/>
                <a:latin typeface="Apis For Office Light"/>
                <a:ea typeface="+mn-ea"/>
                <a:cs typeface="+mn-cs"/>
              </a:rPr>
              <a:t> Hospital, France, in an interview as part of the research </a:t>
            </a:r>
          </a:p>
        </p:txBody>
      </p:sp>
    </p:spTree>
    <p:extLst>
      <p:ext uri="{BB962C8B-B14F-4D97-AF65-F5344CB8AC3E}">
        <p14:creationId xmlns:p14="http://schemas.microsoft.com/office/powerpoint/2010/main" val="357644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8864-A02D-4B5C-B6B0-FCA406A0DC0B}"/>
              </a:ext>
            </a:extLst>
          </p:cNvPr>
          <p:cNvSpPr>
            <a:spLocks noGrp="1"/>
          </p:cNvSpPr>
          <p:nvPr>
            <p:ph type="ctrTitle"/>
          </p:nvPr>
        </p:nvSpPr>
        <p:spPr/>
        <p:txBody>
          <a:bodyPr/>
          <a:lstStyle/>
          <a:p>
            <a:r>
              <a:rPr lang="en-GB" dirty="0"/>
              <a:t>Part 2:</a:t>
            </a:r>
            <a:br>
              <a:rPr lang="en-GB" dirty="0"/>
            </a:br>
            <a:r>
              <a:rPr lang="en-GB" dirty="0"/>
              <a:t>Awareness and understanding of HMB and bleeding disorders</a:t>
            </a:r>
          </a:p>
        </p:txBody>
      </p:sp>
      <p:sp>
        <p:nvSpPr>
          <p:cNvPr id="3" name="Text Placeholder 2">
            <a:extLst>
              <a:ext uri="{FF2B5EF4-FFF2-40B4-BE49-F238E27FC236}">
                <a16:creationId xmlns:a16="http://schemas.microsoft.com/office/drawing/2014/main" id="{360920D0-F625-4C87-85CF-CB6EFD028A8A}"/>
              </a:ext>
            </a:extLst>
          </p:cNvPr>
          <p:cNvSpPr>
            <a:spLocks noGrp="1"/>
          </p:cNvSpPr>
          <p:nvPr>
            <p:ph type="body" sz="quarter" idx="13"/>
          </p:nvPr>
        </p:nvSpPr>
        <p:spPr/>
        <p:txBody>
          <a:bodyPr/>
          <a:lstStyle/>
          <a:p>
            <a:endParaRPr lang="en-GB"/>
          </a:p>
        </p:txBody>
      </p:sp>
      <p:sp>
        <p:nvSpPr>
          <p:cNvPr id="4" name="Date Placeholder 3">
            <a:extLst>
              <a:ext uri="{FF2B5EF4-FFF2-40B4-BE49-F238E27FC236}">
                <a16:creationId xmlns:a16="http://schemas.microsoft.com/office/drawing/2014/main" id="{D8AC6598-F9F3-41C6-8240-6ABA49CF808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2E9F83B-7B5E-4634-8917-14A211681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FE62F7-4F63-41F0-8296-398A2116B3EA}"/>
              </a:ext>
            </a:extLst>
          </p:cNvPr>
          <p:cNvSpPr>
            <a:spLocks noGrp="1"/>
          </p:cNvSpPr>
          <p:nvPr>
            <p:ph type="sldNum" sz="quarter" idx="12"/>
          </p:nvPr>
        </p:nvSpPr>
        <p:spPr/>
        <p:txBody>
          <a:bodyPr/>
          <a:lstStyle/>
          <a:p>
            <a:fld id="{23AA811B-2EBD-4900-905E-5BE206449611}" type="slidenum">
              <a:rPr lang="en-GB" smtClean="0"/>
              <a:pPr/>
              <a:t>8</a:t>
            </a:fld>
            <a:endParaRPr lang="en-GB"/>
          </a:p>
        </p:txBody>
      </p:sp>
    </p:spTree>
    <p:extLst>
      <p:ext uri="{BB962C8B-B14F-4D97-AF65-F5344CB8AC3E}">
        <p14:creationId xmlns:p14="http://schemas.microsoft.com/office/powerpoint/2010/main" val="132984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64E3-E7EF-47CC-984F-2CD593280380}"/>
              </a:ext>
            </a:extLst>
          </p:cNvPr>
          <p:cNvSpPr>
            <a:spLocks noGrp="1"/>
          </p:cNvSpPr>
          <p:nvPr>
            <p:ph type="title"/>
          </p:nvPr>
        </p:nvSpPr>
        <p:spPr>
          <a:xfrm>
            <a:off x="648000" y="648000"/>
            <a:ext cx="11365660" cy="1296000"/>
          </a:xfrm>
        </p:spPr>
        <p:txBody>
          <a:bodyPr/>
          <a:lstStyle/>
          <a:p>
            <a:r>
              <a:rPr lang="en-GB" sz="2400" b="1" dirty="0"/>
              <a:t>Many GPs report a lack confidence when a woman presents with HMB</a:t>
            </a:r>
            <a:br>
              <a:rPr lang="en-GB" sz="2400" dirty="0"/>
            </a:br>
            <a:r>
              <a:rPr lang="en-GB" sz="1800" dirty="0"/>
              <a:t>A quarter of GPs said they were not very confident (22%) or not at all confident (3%) in taking the right course of action on HMB – markedly lower than for common conditions such as diabetes, asthma and anxiety.</a:t>
            </a:r>
            <a:endParaRPr lang="en-GB" sz="2400" dirty="0"/>
          </a:p>
        </p:txBody>
      </p:sp>
      <p:sp>
        <p:nvSpPr>
          <p:cNvPr id="4" name="Date Placeholder 3">
            <a:extLst>
              <a:ext uri="{FF2B5EF4-FFF2-40B4-BE49-F238E27FC236}">
                <a16:creationId xmlns:a16="http://schemas.microsoft.com/office/drawing/2014/main" id="{F1099795-7168-4A49-A4C4-FCCEA4CD4E2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B939B3B-4D92-4735-8BC1-A7E52BCF5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FF1630-0177-4F16-8969-9EE61F932165}"/>
              </a:ext>
            </a:extLst>
          </p:cNvPr>
          <p:cNvSpPr>
            <a:spLocks noGrp="1"/>
          </p:cNvSpPr>
          <p:nvPr>
            <p:ph type="sldNum" sz="quarter" idx="12"/>
          </p:nvPr>
        </p:nvSpPr>
        <p:spPr/>
        <p:txBody>
          <a:bodyPr/>
          <a:lstStyle/>
          <a:p>
            <a:fld id="{23AA811B-2EBD-4900-905E-5BE206449611}" type="slidenum">
              <a:rPr lang="en-GB" smtClean="0"/>
              <a:t>9</a:t>
            </a:fld>
            <a:endParaRPr lang="en-GB"/>
          </a:p>
        </p:txBody>
      </p:sp>
      <p:sp>
        <p:nvSpPr>
          <p:cNvPr id="7" name="Text Placeholder 6">
            <a:extLst>
              <a:ext uri="{FF2B5EF4-FFF2-40B4-BE49-F238E27FC236}">
                <a16:creationId xmlns:a16="http://schemas.microsoft.com/office/drawing/2014/main" id="{2FB5F5A0-88C6-4651-8585-F58DE35BC66A}"/>
              </a:ext>
            </a:extLst>
          </p:cNvPr>
          <p:cNvSpPr>
            <a:spLocks noGrp="1"/>
          </p:cNvSpPr>
          <p:nvPr>
            <p:ph type="body" sz="quarter" idx="13"/>
          </p:nvPr>
        </p:nvSpPr>
        <p:spPr>
          <a:xfrm>
            <a:off x="647999" y="6342701"/>
            <a:ext cx="8652000" cy="324000"/>
          </a:xfrm>
        </p:spPr>
        <p:txBody>
          <a:bodyPr/>
          <a:lstStyle/>
          <a:p>
            <a:pPr>
              <a:spcAft>
                <a:spcPts val="0"/>
              </a:spcAft>
            </a:pPr>
            <a:r>
              <a:rPr lang="en-GB" sz="800" i="1" dirty="0"/>
              <a:t>Q: If a woman presented with complaints that suggested each of the following conditions, how confident or otherwise would you feel in deciding on the right course of action? </a:t>
            </a:r>
          </a:p>
          <a:p>
            <a:pPr>
              <a:spcAft>
                <a:spcPts val="0"/>
              </a:spcAft>
            </a:pPr>
            <a:r>
              <a:rPr lang="en-GB" sz="800" dirty="0"/>
              <a:t>Base : n=353 GPs in Canada, France, Germany, and KSA. Fieldwork conducted online: October 4</a:t>
            </a:r>
            <a:r>
              <a:rPr lang="en-GB" sz="800" baseline="30000" dirty="0"/>
              <a:t>th</a:t>
            </a:r>
            <a:r>
              <a:rPr lang="en-GB" sz="800" dirty="0"/>
              <a:t>-November 12</a:t>
            </a:r>
            <a:r>
              <a:rPr lang="en-GB" sz="800" baseline="30000" dirty="0"/>
              <a:t>th</a:t>
            </a:r>
            <a:r>
              <a:rPr lang="en-GB" sz="800" dirty="0"/>
              <a:t> 2021</a:t>
            </a:r>
          </a:p>
        </p:txBody>
      </p:sp>
      <p:sp>
        <p:nvSpPr>
          <p:cNvPr id="9" name="Title 3">
            <a:extLst>
              <a:ext uri="{FF2B5EF4-FFF2-40B4-BE49-F238E27FC236}">
                <a16:creationId xmlns:a16="http://schemas.microsoft.com/office/drawing/2014/main" id="{52B7DCB2-04A0-46E6-9031-CA0B4DAB8966}"/>
              </a:ext>
            </a:extLst>
          </p:cNvPr>
          <p:cNvSpPr txBox="1">
            <a:spLocks/>
          </p:cNvSpPr>
          <p:nvPr/>
        </p:nvSpPr>
        <p:spPr>
          <a:xfrm>
            <a:off x="647999" y="2088385"/>
            <a:ext cx="10258200" cy="65062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a:lstStyle>
          <a:p>
            <a:endParaRPr lang="en-GB" sz="1400" i="1" dirty="0"/>
          </a:p>
        </p:txBody>
      </p:sp>
      <p:graphicFrame>
        <p:nvGraphicFramePr>
          <p:cNvPr id="13" name="Chart 12">
            <a:extLst>
              <a:ext uri="{FF2B5EF4-FFF2-40B4-BE49-F238E27FC236}">
                <a16:creationId xmlns:a16="http://schemas.microsoft.com/office/drawing/2014/main" id="{C0D2FB2C-441F-4CFC-8915-F3BA8B5073A2}"/>
              </a:ext>
            </a:extLst>
          </p:cNvPr>
          <p:cNvGraphicFramePr/>
          <p:nvPr>
            <p:extLst>
              <p:ext uri="{D42A27DB-BD31-4B8C-83A1-F6EECF244321}">
                <p14:modId xmlns:p14="http://schemas.microsoft.com/office/powerpoint/2010/main" val="536528188"/>
              </p:ext>
            </p:extLst>
          </p:nvPr>
        </p:nvGraphicFramePr>
        <p:xfrm>
          <a:off x="647999" y="2110526"/>
          <a:ext cx="10896000" cy="416212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58294B84-30FD-4FE5-9E69-24964A4D77F1}"/>
              </a:ext>
            </a:extLst>
          </p:cNvPr>
          <p:cNvSpPr txBox="1"/>
          <p:nvPr/>
        </p:nvSpPr>
        <p:spPr>
          <a:xfrm>
            <a:off x="1608000" y="1928556"/>
            <a:ext cx="8581965" cy="24622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a:solidFill>
                  <a:schemeClr val="accent1"/>
                </a:solidFill>
                <a:latin typeface="+mj-lt"/>
              </a:rPr>
              <a:t>% of GPs who would feel…</a:t>
            </a:r>
          </a:p>
        </p:txBody>
      </p:sp>
      <p:sp>
        <p:nvSpPr>
          <p:cNvPr id="3" name="Rectangle 2">
            <a:extLst>
              <a:ext uri="{FF2B5EF4-FFF2-40B4-BE49-F238E27FC236}">
                <a16:creationId xmlns:a16="http://schemas.microsoft.com/office/drawing/2014/main" id="{AD735877-ABB8-4EF7-B557-1A10D1F5FBD8}"/>
              </a:ext>
            </a:extLst>
          </p:cNvPr>
          <p:cNvSpPr/>
          <p:nvPr/>
        </p:nvSpPr>
        <p:spPr>
          <a:xfrm>
            <a:off x="7227650" y="2739008"/>
            <a:ext cx="829148" cy="938047"/>
          </a:xfrm>
          <a:prstGeom prst="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 name="TextBox 7">
            <a:extLst>
              <a:ext uri="{FF2B5EF4-FFF2-40B4-BE49-F238E27FC236}">
                <a16:creationId xmlns:a16="http://schemas.microsoft.com/office/drawing/2014/main" id="{5BCB8CB6-799F-42B4-BC32-EFC64E01F462}"/>
              </a:ext>
            </a:extLst>
          </p:cNvPr>
          <p:cNvSpPr txBox="1"/>
          <p:nvPr/>
        </p:nvSpPr>
        <p:spPr>
          <a:xfrm>
            <a:off x="118872" y="2174777"/>
            <a:ext cx="905256" cy="570028"/>
          </a:xfrm>
          <a:prstGeom prst="rect">
            <a:avLst/>
          </a:prstGeom>
          <a:noFill/>
        </p:spPr>
        <p:txBody>
          <a:bodyPr wrap="square" lIns="0" tIns="0" rIns="0" bIns="0" rtlCol="0">
            <a:spAutoFit/>
          </a:bodyPr>
          <a:lstStyle/>
          <a:p>
            <a:pPr algn="ctr">
              <a:lnSpc>
                <a:spcPct val="120000"/>
              </a:lnSpc>
            </a:pPr>
            <a:r>
              <a:rPr lang="en-GB" sz="1600" dirty="0">
                <a:solidFill>
                  <a:schemeClr val="tx2"/>
                </a:solidFill>
              </a:rPr>
              <a:t>Not confident</a:t>
            </a:r>
          </a:p>
        </p:txBody>
      </p:sp>
      <p:sp>
        <p:nvSpPr>
          <p:cNvPr id="10" name="TextBox 9">
            <a:extLst>
              <a:ext uri="{FF2B5EF4-FFF2-40B4-BE49-F238E27FC236}">
                <a16:creationId xmlns:a16="http://schemas.microsoft.com/office/drawing/2014/main" id="{7BD870BA-8B99-4C38-9DCC-018BADB4EC65}"/>
              </a:ext>
            </a:extLst>
          </p:cNvPr>
          <p:cNvSpPr txBox="1"/>
          <p:nvPr/>
        </p:nvSpPr>
        <p:spPr>
          <a:xfrm>
            <a:off x="324000" y="2990088"/>
            <a:ext cx="480672" cy="274562"/>
          </a:xfrm>
          <a:prstGeom prst="rect">
            <a:avLst/>
          </a:prstGeom>
          <a:noFill/>
        </p:spPr>
        <p:txBody>
          <a:bodyPr wrap="square" lIns="0" tIns="0" rIns="0" bIns="0" rtlCol="0">
            <a:spAutoFit/>
          </a:bodyPr>
          <a:lstStyle/>
          <a:p>
            <a:pPr algn="ctr">
              <a:lnSpc>
                <a:spcPct val="120000"/>
              </a:lnSpc>
            </a:pPr>
            <a:r>
              <a:rPr lang="en-GB" sz="1600" dirty="0">
                <a:solidFill>
                  <a:schemeClr val="tx2"/>
                </a:solidFill>
              </a:rPr>
              <a:t>2%</a:t>
            </a:r>
          </a:p>
        </p:txBody>
      </p:sp>
      <p:sp>
        <p:nvSpPr>
          <p:cNvPr id="15" name="TextBox 14">
            <a:extLst>
              <a:ext uri="{FF2B5EF4-FFF2-40B4-BE49-F238E27FC236}">
                <a16:creationId xmlns:a16="http://schemas.microsoft.com/office/drawing/2014/main" id="{146ED875-9DD7-4DBA-959A-DE854AC6E8E7}"/>
              </a:ext>
            </a:extLst>
          </p:cNvPr>
          <p:cNvSpPr txBox="1"/>
          <p:nvPr/>
        </p:nvSpPr>
        <p:spPr>
          <a:xfrm>
            <a:off x="1993858" y="2990088"/>
            <a:ext cx="480672" cy="274562"/>
          </a:xfrm>
          <a:prstGeom prst="rect">
            <a:avLst/>
          </a:prstGeom>
          <a:noFill/>
        </p:spPr>
        <p:txBody>
          <a:bodyPr wrap="square" lIns="0" tIns="0" rIns="0" bIns="0" rtlCol="0">
            <a:spAutoFit/>
          </a:bodyPr>
          <a:lstStyle/>
          <a:p>
            <a:pPr algn="ctr">
              <a:lnSpc>
                <a:spcPct val="120000"/>
              </a:lnSpc>
            </a:pPr>
            <a:r>
              <a:rPr lang="en-GB" sz="1600" dirty="0">
                <a:solidFill>
                  <a:schemeClr val="tx2"/>
                </a:solidFill>
              </a:rPr>
              <a:t>2%</a:t>
            </a:r>
          </a:p>
        </p:txBody>
      </p:sp>
      <p:sp>
        <p:nvSpPr>
          <p:cNvPr id="16" name="TextBox 15">
            <a:extLst>
              <a:ext uri="{FF2B5EF4-FFF2-40B4-BE49-F238E27FC236}">
                <a16:creationId xmlns:a16="http://schemas.microsoft.com/office/drawing/2014/main" id="{428918A6-B084-462F-B968-97785FC2B929}"/>
              </a:ext>
            </a:extLst>
          </p:cNvPr>
          <p:cNvSpPr txBox="1"/>
          <p:nvPr/>
        </p:nvSpPr>
        <p:spPr>
          <a:xfrm>
            <a:off x="3627338" y="2969785"/>
            <a:ext cx="480672" cy="274562"/>
          </a:xfrm>
          <a:prstGeom prst="rect">
            <a:avLst/>
          </a:prstGeom>
          <a:noFill/>
        </p:spPr>
        <p:txBody>
          <a:bodyPr wrap="square" lIns="0" tIns="0" rIns="0" bIns="0" rtlCol="0">
            <a:spAutoFit/>
          </a:bodyPr>
          <a:lstStyle/>
          <a:p>
            <a:pPr algn="ctr">
              <a:lnSpc>
                <a:spcPct val="120000"/>
              </a:lnSpc>
            </a:pPr>
            <a:r>
              <a:rPr lang="en-GB" sz="1600" dirty="0">
                <a:solidFill>
                  <a:schemeClr val="tx2"/>
                </a:solidFill>
              </a:rPr>
              <a:t>4%</a:t>
            </a:r>
          </a:p>
        </p:txBody>
      </p:sp>
      <p:sp>
        <p:nvSpPr>
          <p:cNvPr id="17" name="TextBox 16">
            <a:extLst>
              <a:ext uri="{FF2B5EF4-FFF2-40B4-BE49-F238E27FC236}">
                <a16:creationId xmlns:a16="http://schemas.microsoft.com/office/drawing/2014/main" id="{CBBC9566-1885-4D34-A663-F6B2AAA63771}"/>
              </a:ext>
            </a:extLst>
          </p:cNvPr>
          <p:cNvSpPr txBox="1"/>
          <p:nvPr/>
        </p:nvSpPr>
        <p:spPr>
          <a:xfrm>
            <a:off x="5083595" y="2990088"/>
            <a:ext cx="480672" cy="274562"/>
          </a:xfrm>
          <a:prstGeom prst="rect">
            <a:avLst/>
          </a:prstGeom>
          <a:noFill/>
        </p:spPr>
        <p:txBody>
          <a:bodyPr wrap="square" lIns="0" tIns="0" rIns="0" bIns="0" rtlCol="0">
            <a:spAutoFit/>
          </a:bodyPr>
          <a:lstStyle/>
          <a:p>
            <a:pPr algn="ctr">
              <a:lnSpc>
                <a:spcPct val="120000"/>
              </a:lnSpc>
            </a:pPr>
            <a:r>
              <a:rPr lang="en-GB" sz="1600" dirty="0">
                <a:solidFill>
                  <a:schemeClr val="tx2"/>
                </a:solidFill>
              </a:rPr>
              <a:t>9%</a:t>
            </a:r>
          </a:p>
        </p:txBody>
      </p:sp>
      <p:sp>
        <p:nvSpPr>
          <p:cNvPr id="18" name="TextBox 17">
            <a:extLst>
              <a:ext uri="{FF2B5EF4-FFF2-40B4-BE49-F238E27FC236}">
                <a16:creationId xmlns:a16="http://schemas.microsoft.com/office/drawing/2014/main" id="{A7E5D520-1ADD-41F6-BD16-9D143D64CAB0}"/>
              </a:ext>
            </a:extLst>
          </p:cNvPr>
          <p:cNvSpPr txBox="1"/>
          <p:nvPr/>
        </p:nvSpPr>
        <p:spPr>
          <a:xfrm>
            <a:off x="6646219" y="2990088"/>
            <a:ext cx="480672" cy="274562"/>
          </a:xfrm>
          <a:prstGeom prst="rect">
            <a:avLst/>
          </a:prstGeom>
          <a:noFill/>
        </p:spPr>
        <p:txBody>
          <a:bodyPr wrap="square" lIns="0" tIns="0" rIns="0" bIns="0" rtlCol="0">
            <a:spAutoFit/>
          </a:bodyPr>
          <a:lstStyle/>
          <a:p>
            <a:pPr algn="ctr">
              <a:lnSpc>
                <a:spcPct val="120000"/>
              </a:lnSpc>
            </a:pPr>
            <a:r>
              <a:rPr lang="en-GB" sz="1600" dirty="0">
                <a:solidFill>
                  <a:schemeClr val="tx2"/>
                </a:solidFill>
              </a:rPr>
              <a:t>24%</a:t>
            </a:r>
          </a:p>
        </p:txBody>
      </p:sp>
      <p:sp>
        <p:nvSpPr>
          <p:cNvPr id="19" name="TextBox 18">
            <a:extLst>
              <a:ext uri="{FF2B5EF4-FFF2-40B4-BE49-F238E27FC236}">
                <a16:creationId xmlns:a16="http://schemas.microsoft.com/office/drawing/2014/main" id="{A64EB5B6-0CCA-4627-B6A1-9D75DCD3DE29}"/>
              </a:ext>
            </a:extLst>
          </p:cNvPr>
          <p:cNvSpPr txBox="1"/>
          <p:nvPr/>
        </p:nvSpPr>
        <p:spPr>
          <a:xfrm>
            <a:off x="8289393" y="2969785"/>
            <a:ext cx="480672" cy="274562"/>
          </a:xfrm>
          <a:prstGeom prst="rect">
            <a:avLst/>
          </a:prstGeom>
          <a:noFill/>
        </p:spPr>
        <p:txBody>
          <a:bodyPr wrap="square" lIns="0" tIns="0" rIns="0" bIns="0" rtlCol="0">
            <a:spAutoFit/>
          </a:bodyPr>
          <a:lstStyle/>
          <a:p>
            <a:pPr algn="ctr">
              <a:lnSpc>
                <a:spcPct val="120000"/>
              </a:lnSpc>
            </a:pPr>
            <a:r>
              <a:rPr lang="en-GB" sz="1600" dirty="0">
                <a:solidFill>
                  <a:schemeClr val="tx2"/>
                </a:solidFill>
              </a:rPr>
              <a:t>30%</a:t>
            </a:r>
          </a:p>
        </p:txBody>
      </p:sp>
      <p:sp>
        <p:nvSpPr>
          <p:cNvPr id="20" name="TextBox 19">
            <a:extLst>
              <a:ext uri="{FF2B5EF4-FFF2-40B4-BE49-F238E27FC236}">
                <a16:creationId xmlns:a16="http://schemas.microsoft.com/office/drawing/2014/main" id="{BC299AFF-C218-42EC-B83B-F48BE4CC3686}"/>
              </a:ext>
            </a:extLst>
          </p:cNvPr>
          <p:cNvSpPr txBox="1"/>
          <p:nvPr/>
        </p:nvSpPr>
        <p:spPr>
          <a:xfrm>
            <a:off x="9722152" y="2990088"/>
            <a:ext cx="480672" cy="274562"/>
          </a:xfrm>
          <a:prstGeom prst="rect">
            <a:avLst/>
          </a:prstGeom>
          <a:noFill/>
        </p:spPr>
        <p:txBody>
          <a:bodyPr wrap="square" lIns="0" tIns="0" rIns="0" bIns="0" rtlCol="0">
            <a:spAutoFit/>
          </a:bodyPr>
          <a:lstStyle/>
          <a:p>
            <a:pPr algn="ctr">
              <a:lnSpc>
                <a:spcPct val="120000"/>
              </a:lnSpc>
            </a:pPr>
            <a:r>
              <a:rPr lang="en-GB" sz="1600" dirty="0">
                <a:solidFill>
                  <a:schemeClr val="tx2"/>
                </a:solidFill>
              </a:rPr>
              <a:t>44%</a:t>
            </a:r>
          </a:p>
        </p:txBody>
      </p:sp>
    </p:spTree>
    <p:extLst>
      <p:ext uri="{BB962C8B-B14F-4D97-AF65-F5344CB8AC3E}">
        <p14:creationId xmlns:p14="http://schemas.microsoft.com/office/powerpoint/2010/main" val="3083928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0_Novo Nordisk 16:9">
  <a:themeElements>
    <a:clrScheme name="Novo Nordisk 2020">
      <a:dk1>
        <a:sysClr val="windowText" lastClr="000000"/>
      </a:dk1>
      <a:lt1>
        <a:srgbClr val="FFFFFF"/>
      </a:lt1>
      <a:dk2>
        <a:srgbClr val="001965"/>
      </a:dk2>
      <a:lt2>
        <a:srgbClr val="CCC5BD"/>
      </a:lt2>
      <a:accent1>
        <a:srgbClr val="001965"/>
      </a:accent1>
      <a:accent2>
        <a:srgbClr val="005AD2"/>
      </a:accent2>
      <a:accent3>
        <a:srgbClr val="3B97DE"/>
      </a:accent3>
      <a:accent4>
        <a:srgbClr val="EEA7BF"/>
      </a:accent4>
      <a:accent5>
        <a:srgbClr val="2A918B"/>
      </a:accent5>
      <a:accent6>
        <a:srgbClr val="939AA7"/>
      </a:accent6>
      <a:hlink>
        <a:srgbClr val="005AD2"/>
      </a:hlink>
      <a:folHlink>
        <a:srgbClr val="3B97DE"/>
      </a:folHlink>
    </a:clrScheme>
    <a:fontScheme name="Apis For Office Light">
      <a:majorFont>
        <a:latin typeface="Apis For Office Light"/>
        <a:ea typeface=""/>
        <a:cs typeface=""/>
      </a:majorFont>
      <a:minorFont>
        <a:latin typeface="Apis For Offic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Key findings from primary research PPT - DRAFT LA " id="{6F8CD973-2663-48D6-853D-6E7A9C72BBB3}" vid="{44162DEB-34AF-41AB-8B92-684467787BED}"/>
    </a:ext>
  </a:extLst>
</a:theme>
</file>

<file path=ppt/theme/theme2.xml><?xml version="1.0" encoding="utf-8"?>
<a:theme xmlns:a="http://schemas.openxmlformats.org/drawingml/2006/main" name="Office-tema">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NovoNordisk Noto">
      <a:majorFont>
        <a:latin typeface="Apis For Office"/>
        <a:ea typeface=""/>
        <a:cs typeface=""/>
      </a:majorFont>
      <a:minorFont>
        <a:latin typeface="Apis For Offic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NovoNordisk Noto">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A44F2644E2E64189532CB9D349766D" ma:contentTypeVersion="17" ma:contentTypeDescription="Ein neues Dokument erstellen." ma:contentTypeScope="" ma:versionID="95001456e4c2c6bfb933d3197c3984b8">
  <xsd:schema xmlns:xsd="http://www.w3.org/2001/XMLSchema" xmlns:xs="http://www.w3.org/2001/XMLSchema" xmlns:p="http://schemas.microsoft.com/office/2006/metadata/properties" xmlns:ns2="2269d77f-0244-474e-8bb5-4053481be38a" xmlns:ns3="1c24955d-7a3d-48e9-b7c2-2946b7abfa1d" targetNamespace="http://schemas.microsoft.com/office/2006/metadata/properties" ma:root="true" ma:fieldsID="b840538f5ab3b56bcaa050f5dba7e393" ns2:_="" ns3:_="">
    <xsd:import namespace="2269d77f-0244-474e-8bb5-4053481be38a"/>
    <xsd:import namespace="1c24955d-7a3d-48e9-b7c2-2946b7abfa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9d77f-0244-474e-8bb5-4053481be3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aea6a1cf-cc0f-4716-8fc0-bcf9c77c4f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24955d-7a3d-48e9-b7c2-2946b7abfa1d"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afdad1ab-18db-4e2f-a56b-f023f802f414}" ma:internalName="TaxCatchAll" ma:showField="CatchAllData" ma:web="1c24955d-7a3d-48e9-b7c2-2946b7abfa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TemplateConfiguration><![CDATA[{"elementsMetadata":[],"transformationConfigurations":[],"templateName":"Novo Nordisk template 2020","templateDescription":"Create a new presentation","enableDocumentContentUpdater":true,"version":"1.1"}]]></TemplafyTemplateConfiguration>
</file>

<file path=customXml/item3.xml><?xml version="1.0" encoding="utf-8"?>
<TemplafyFormConfiguration><![CDATA[{"formFields":[{"dataSource":"P - Logo Choice","displayColumn":"logoUI","hideIfNoUserInteractionRequired":false,"distinct":true,"required":false,"autoSelectFirstOption":false,"type":"dropDown","name":"PLogoChoice","label":"Choose template version","helpTexts":{"prefix":"","postfix":""},"spacing":{},"fullyQualifiedName":"PLogoChoice"}],"formDataEntries":[]}]]></TemplafyFormConfiguration>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269d77f-0244-474e-8bb5-4053481be38a">
      <Terms xmlns="http://schemas.microsoft.com/office/infopath/2007/PartnerControls"/>
    </lcf76f155ced4ddcb4097134ff3c332f>
    <TaxCatchAll xmlns="1c24955d-7a3d-48e9-b7c2-2946b7abfa1d"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8A5C47-6828-4CC3-9B81-5A4224906569}"/>
</file>

<file path=customXml/itemProps2.xml><?xml version="1.0" encoding="utf-8"?>
<ds:datastoreItem xmlns:ds="http://schemas.openxmlformats.org/officeDocument/2006/customXml" ds:itemID="{3EF6E6FF-A500-45E5-BC31-0E5BF6EC43E4}">
  <ds:schemaRefs/>
</ds:datastoreItem>
</file>

<file path=customXml/itemProps3.xml><?xml version="1.0" encoding="utf-8"?>
<ds:datastoreItem xmlns:ds="http://schemas.openxmlformats.org/officeDocument/2006/customXml" ds:itemID="{0EAE732B-3A91-411A-8C1A-6FA9E5457B7E}">
  <ds:schemaRefs/>
</ds:datastoreItem>
</file>

<file path=customXml/itemProps4.xml><?xml version="1.0" encoding="utf-8"?>
<ds:datastoreItem xmlns:ds="http://schemas.openxmlformats.org/officeDocument/2006/customXml" ds:itemID="{8CB0D892-E553-44A6-B222-B20026B33355}">
  <ds:schemaRefs>
    <ds:schemaRef ds:uri="59f65ab3-9f2c-477e-a0be-6213d645c7e1"/>
    <ds:schemaRef ds:uri="6ddcf35d-8e15-46de-98d8-f41ecfd082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D226FB79-FBDE-4508-BFFA-6035EAE8AE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Key findings from primary research PPT - DRAFT LA </Template>
  <TotalTime>4109</TotalTime>
  <Words>4346</Words>
  <Application>Microsoft Office PowerPoint</Application>
  <PresentationFormat>Widescreen</PresentationFormat>
  <Paragraphs>203</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Tahoma</vt:lpstr>
      <vt:lpstr>Segoe UI Semibold</vt:lpstr>
      <vt:lpstr>Apis For Office Light</vt:lpstr>
      <vt:lpstr>Segoe UI Light</vt:lpstr>
      <vt:lpstr>Apis For Office</vt:lpstr>
      <vt:lpstr>10_Novo Nordisk 16:9</vt:lpstr>
      <vt:lpstr>Key findings from primary research on women with HMB and bleeding disorders</vt:lpstr>
      <vt:lpstr>About this presentation</vt:lpstr>
      <vt:lpstr>Primary research methodology To help identify and highlight potential improvements in this area, a three phased research project was carried out between March and December 2021 </vt:lpstr>
      <vt:lpstr>How this report defines women and girls with at-risk symptoms of HMB Assessing HMB is difficult, especially in non-specialist clinical settings . The objective definition – the loss of &gt;80mL of menstrual blood per cycle – is impractical to use. There is no general consensus on which other criteria to use to define HMB.  In this report, we used the following formula to identify women who describe ‘at-risk’ symptoms of HMB. It equates to 28% of menstruating women surveyed:</vt:lpstr>
      <vt:lpstr>Part 1: Defining and assessing HMB</vt:lpstr>
      <vt:lpstr>A large proportion of women report HMB symptoms Our research asked women whether they experienced each of the following symptoms, which may be associated with HMB. </vt:lpstr>
      <vt:lpstr>Defining and assessing HMB in a practical and effective way is a major challenge</vt:lpstr>
      <vt:lpstr>Part 2: Awareness and understanding of HMB and bleeding disorders</vt:lpstr>
      <vt:lpstr>Many GPs report a lack confidence when a woman presents with HMB A quarter of GPs said they were not very confident (22%) or not at all confident (3%) in taking the right course of action on HMB – markedly lower than for common conditions such as diabetes, asthma and anxiety.</vt:lpstr>
      <vt:lpstr>A large proportion of HCPs do not always carry out key investigations when a woman presents with HMB symptoms Just 54% of GPs always carry out a menstrual history when a woman presents with symptoms of HMB, compared to 80% of OBGYNs. Family history and QoL questions are not typically asked.</vt:lpstr>
      <vt:lpstr>There is limited awareness among both GPs and OBGYNs of several important indicators of an underlying bleeding disorder Only 34% of GPs and 56% of OBGYNs ‘strongly associate’ HMB since menarche with an underlying bleeding disorder in women.</vt:lpstr>
      <vt:lpstr>Many women who state that they can recognise HMB do not believe certain symptoms warrant medical investigation Three quarters (76%) of menstruating women believe they could recognize symptoms of HMB ‘Very well’ or ‘Quite well’. Yet only 23% of these women believe that having periods lasting eight days or more does not require investigation by an HCP.</vt:lpstr>
      <vt:lpstr>For the vast majority of women, mothers are a vital source of information when they begin to menstruate 74% of women report consulting their mothers during menarche, compared to 25% who report having consulted other female relatives or friends at this time. This can mean that a young woman’s perception of “normal” bleeding is heavily influenced by her mother’s views. </vt:lpstr>
      <vt:lpstr>Part 3: Social stigma around menstruation </vt:lpstr>
      <vt:lpstr>The topic of menstruation is considered socially unacceptable by at least a third of women in every country we surveyed The proportion of women who say that menstruation is a socially unacceptable topic to discuss in public varies from 69% in Turkey to 33% in Canada</vt:lpstr>
      <vt:lpstr>Most HCPs believe social stigma lessens the likelihood women will seek treatment for HMB Our survey found that 86% of GPs and 85% of OBGYNs said social stigma had at least some negative impact on the likelihood of women seeking treatment for HMB</vt:lpstr>
      <vt:lpstr>Part 4: Areas for action </vt:lpstr>
      <vt:lpstr>Areas for action The full report, based on the findings presented here, sets out four areas for action as initial recommendations, which, it is hoped, will contribute to improving the health and quality of life of WGBD and all those with HMB: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findings from primary research on women with HMB and bleeding disorders</dc:title>
  <dc:creator>Laura Akroyd</dc:creator>
  <cp:lastModifiedBy>Quintilla Wikeley</cp:lastModifiedBy>
  <cp:revision>30</cp:revision>
  <cp:lastPrinted>2020-11-25T10:11:48Z</cp:lastPrinted>
  <dcterms:created xsi:type="dcterms:W3CDTF">2022-01-24T16:13:08Z</dcterms:created>
  <dcterms:modified xsi:type="dcterms:W3CDTF">2022-03-17T16:23:32Z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SD_AgendaDefinition Agenda Layout-0">
    <vt:lpwstr>{"AgendaLayoutName":"Agenda Layout","StartLeft":96.31992,"StartTop":52.0,"MaxAgendaPointLength":250.0,"MaxAgendaPointNumber":10,"Width":192.739059,"SubtitleBreadCrumbsEnabled":true,"SectionHeader":{"StartTop":25.5117321,"StartLeft":404.409454,"Width":50.</vt:lpwstr>
  </property>
  <property fmtid="{D5CDD505-2E9C-101B-9397-08002B2CF9AE}" pid="4" name="SD_AgendaDefinition Agenda Layout-1">
    <vt:lpwstr>6145668,"PaddingLeft":0.0,"PaddingTop":0.0,"PaddingRight":0.0,"PaddingBottom":0.0,"MarginTop":0.0,"FontName":"Apis For Office","FontSize":7.0,"FontColor":"0, 101, 25, 0","FontBold":false,"BackgroundColor":"1, 255, 255, 255","HorizontalTextAlignment":0,"V</vt:lpwstr>
  </property>
  <property fmtid="{D5CDD505-2E9C-101B-9397-08002B2CF9AE}" pid="5" name="SD_AgendaDefinition Agenda Layout-2">
    <vt:lpwstr>erticalTextAlignment":0,"TextCasing":2,"TopAnchoredShapes":null,"BottomAnchoredShapes":null,"DesignShapes":null,"Height":25.51181,"TextWrap":false,"ResizeToFit":0},"ActiveAgendaSlideNumber":{"NumberFormat":"0","StartTop":52.0,"StartLeft":51.0,"Width":56.</vt:lpwstr>
  </property>
  <property fmtid="{D5CDD505-2E9C-101B-9397-08002B2CF9AE}" pid="6" name="SD_AgendaDefinition Agenda Layout-3">
    <vt:lpwstr>37496,"PaddingLeft":0.0,"PaddingTop":0.0,"PaddingRight":0.0,"PaddingBottom":0.0,"MarginTop":0.0,"FontName":"Apis For Office","FontSize":24.0,"FontColor":"0, 101, 25, 0","FontBold":true,"BackgroundColor":"1, 255, 255, 255","HorizontalTextAlignment":0,"Ver</vt:lpwstr>
  </property>
  <property fmtid="{D5CDD505-2E9C-101B-9397-08002B2CF9AE}" pid="7" name="SD_AgendaDefinition Agenda Layout-4">
    <vt:lpwstr>ticalTextAlignment":1,"TextCasing":0,"TopAnchoredShapes":null,"BottomAnchoredShapes":null,"DesignShapes":null,"Height":24.23441,"TextWrap":true,"ResizeToFit":0},"InactiveAgendaSlideNumber":{"NumberFormat":"0","StartTop":128.0,"StartLeft":51.0,"Width":44.</vt:lpwstr>
  </property>
  <property fmtid="{D5CDD505-2E9C-101B-9397-08002B2CF9AE}" pid="8" name="SD_AgendaDefinition Agenda Layout-5">
    <vt:lpwstr>94488,"PaddingLeft":0.0,"PaddingTop":0.0,"PaddingRight":0.0,"PaddingBottom":0.0,"MarginTop":0.0,"FontName":"Apis For Office","FontSize":24.0,"FontColor":"0, 101, 25, 0","FontBold":true,"BackgroundColor":"1, 255, 255, 255","HorizontalTextAlignment":0,"Ver</vt:lpwstr>
  </property>
  <property fmtid="{D5CDD505-2E9C-101B-9397-08002B2CF9AE}" pid="9" name="SD_AgendaDefinition Agenda Layout-6">
    <vt:lpwstr>ticalTextAlignment":1,"TextCasing":0,"TopAnchoredShapes":null,"BottomAnchoredShapes":null,"DesignShapes":null,"Height":24.23441,"TextWrap":false,"ResizeToFit":0},"ActiveAgendaSlideIndex":null,"InactiveAgendaSlideIndex":null,"ActiveSectionStyle":{"Padding</vt:lpwstr>
  </property>
  <property fmtid="{D5CDD505-2E9C-101B-9397-08002B2CF9AE}" pid="10" name="SD_AgendaDefinition Agenda Layout-7">
    <vt:lpwstr>Left":0.0,"PaddingTop":0.0,"PaddingRight":0.0,"PaddingBottom":0.0,"MarginTop":14.0,"FontName":"Apis For Office","FontSize":24.0,"FontColor":"0, 101, 25, 0","FontBold":false,"BackgroundColor":"1, 255, 255, 255","HorizontalTextAlignment":0,"VerticalTextAli</vt:lpwstr>
  </property>
  <property fmtid="{D5CDD505-2E9C-101B-9397-08002B2CF9AE}" pid="11" name="SD_AgendaDefinition Agenda Layout-8">
    <vt:lpwstr>gnment":1,"TextCasing":2,"TopAnchoredShapes":[],"BottomAnchoredShapes":[],"DesignShapes":null,"Height":24.23441,"TextWrap":false,"ResizeToFit":0},"InactiveSectionStyle":{"PaddingLeft":0.0,"PaddingTop":0.0,"PaddingRight":0.0,"PaddingBottom":0.0,"MarginTop</vt:lpwstr>
  </property>
  <property fmtid="{D5CDD505-2E9C-101B-9397-08002B2CF9AE}" pid="12" name="SD_AgendaDefinition Agenda Layout-9">
    <vt:lpwstr>":14.0,"FontName":"Apis For Office","FontSize":24.0,"FontColor":"0, 101, 25, 0","FontBold":false,"BackgroundColor":"1, 255, 255, 255","HorizontalTextAlignment":0,"VerticalTextAlignment":1,"TextCasing":2,"TopAnchoredShapes":[],"BottomAnchoredShapes":[],"D</vt:lpwstr>
  </property>
  <property fmtid="{D5CDD505-2E9C-101B-9397-08002B2CF9AE}" pid="13" name="SD_AgendaDefinition Agenda Layout-10">
    <vt:lpwstr>esignShapes":null,"Height":24.23441,"TextWrap":false,"ResizeToFit":0},"ActiveSubtitleStyle":null,"InactiveSubtitleStyle":null,"ShadowProperties":null,"ActiveSubtitleAgendaSlideIndex":null,"InactiveSubtitleAgendaSlideIndex":null,"ActiveSubtitleAgendaSlide</vt:lpwstr>
  </property>
  <property fmtid="{D5CDD505-2E9C-101B-9397-08002B2CF9AE}" pid="14" name="SD_AgendaDefinition Agenda Layout-11">
    <vt:lpwstr>Number":null,"InactiveSubtitleAgendaSlideNumber":null,"RectangleShapeType":null}</vt:lpwstr>
  </property>
  <property fmtid="{D5CDD505-2E9C-101B-9397-08002B2CF9AE}" pid="15" name="SD_AgendaDefinition Agenda Layout">
    <vt:lpwstr>@!@12@!@</vt:lpwstr>
  </property>
  <property fmtid="{D5CDD505-2E9C-101B-9397-08002B2CF9AE}" pid="16" name="TemplafyTimeStamp">
    <vt:lpwstr>2020-09-09T07:11:58.6818162Z</vt:lpwstr>
  </property>
  <property fmtid="{D5CDD505-2E9C-101B-9397-08002B2CF9AE}" pid="17" name="ContentTypeId">
    <vt:lpwstr>0x0101002779985CBFFDD047B2CA7A7A9081AF3A</vt:lpwstr>
  </property>
</Properties>
</file>